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9144000"/>
  <p:notesSz cx="709930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942">
          <p15:clr>
            <a:srgbClr val="A4A3A4"/>
          </p15:clr>
        </p15:guide>
        <p15:guide id="2" pos="2226">
          <p15:clr>
            <a:srgbClr val="A4A3A4"/>
          </p15:clr>
        </p15:guide>
        <p15:guide id="3" orient="horz" pos="3224">
          <p15:clr>
            <a:srgbClr val="A4A3A4"/>
          </p15:clr>
        </p15:guide>
        <p15:guide id="4" pos="2237">
          <p15:clr>
            <a:srgbClr val="A4A3A4"/>
          </p15:clr>
        </p15:guide>
      </p15:notesGuideLst>
    </p:ext>
    <p:ext uri="GoogleSlidesCustomDataVersion2">
      <go:slidesCustomData xmlns:go="http://customooxmlschemas.google.com/" r:id="rId39" roundtripDataSignature="AMtx7miCyxf8WvEKW5R9Iu9BrlVHuD0b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42" orient="horz"/>
        <p:guide pos="2226"/>
        <p:guide pos="3224" orient="horz"/>
        <p:guide pos="2237"/>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364" cy="511731"/>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021295" y="0"/>
            <a:ext cx="3076364" cy="511731"/>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07"/>
            <a:ext cx="3076364" cy="511731"/>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s-E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ma21.com/que-son-los-sensores-industriales/" TargetMode="External"/><Relationship Id="rId3" Type="http://schemas.openxmlformats.org/officeDocument/2006/relationships/hyperlink" Target="https://www.sicma21.com/que-son-los-actuadores-en-la-industria/" TargetMode="External"/><Relationship Id="rId4" Type="http://schemas.openxmlformats.org/officeDocument/2006/relationships/hyperlink" Target="https://www.sicma21.com/robots-industriales-tecnologia-y-aplicaciones/" TargetMode="External"/><Relationship Id="rId9" Type="http://schemas.openxmlformats.org/officeDocument/2006/relationships/hyperlink" Target="https://www.cursosaula21.com/modbus-que-es-y-como-funciona/" TargetMode="External"/><Relationship Id="rId5" Type="http://schemas.openxmlformats.org/officeDocument/2006/relationships/hyperlink" Target="https://www.sicma21.com/que-es-un-hmi-y-como-funciona/" TargetMode="External"/><Relationship Id="rId6" Type="http://schemas.openxmlformats.org/officeDocument/2006/relationships/hyperlink" Target="https://www.cursosaula21.com/que-es-ethernet-industrial/" TargetMode="External"/><Relationship Id="rId7" Type="http://schemas.openxmlformats.org/officeDocument/2006/relationships/hyperlink" Target="https://www.cursosaula21.com/profinet-que-es-y-como-funciona/" TargetMode="External"/><Relationship Id="rId8" Type="http://schemas.openxmlformats.org/officeDocument/2006/relationships/hyperlink" Target="https://www.cursosaula21.com/que-es-profibu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ma21.com/que-son-los-sensores-industriales/" TargetMode="External"/><Relationship Id="rId3" Type="http://schemas.openxmlformats.org/officeDocument/2006/relationships/hyperlink" Target="https://www.sicma21.com/que-son-los-actuadores-en-la-industria/" TargetMode="External"/><Relationship Id="rId4" Type="http://schemas.openxmlformats.org/officeDocument/2006/relationships/hyperlink" Target="https://www.sicma21.com/robots-industriales-tecnologia-y-aplicaciones/" TargetMode="External"/><Relationship Id="rId9" Type="http://schemas.openxmlformats.org/officeDocument/2006/relationships/hyperlink" Target="https://www.cursosaula21.com/modbus-que-es-y-como-funciona/" TargetMode="External"/><Relationship Id="rId5" Type="http://schemas.openxmlformats.org/officeDocument/2006/relationships/hyperlink" Target="https://www.sicma21.com/que-es-un-hmi-y-como-funciona/" TargetMode="External"/><Relationship Id="rId6" Type="http://schemas.openxmlformats.org/officeDocument/2006/relationships/hyperlink" Target="https://www.cursosaula21.com/que-es-ethernet-industrial/" TargetMode="External"/><Relationship Id="rId7" Type="http://schemas.openxmlformats.org/officeDocument/2006/relationships/hyperlink" Target="https://www.cursosaula21.com/profinet-que-es-y-como-funciona/" TargetMode="External"/><Relationship Id="rId8" Type="http://schemas.openxmlformats.org/officeDocument/2006/relationships/hyperlink" Target="https://www.cursosaula21.com/que-es-profibu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1: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5" name="Google Shape;65;p1: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0: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0: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80" name="Google Shape;280;p10: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1: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1: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sz="1000">
                <a:solidFill>
                  <a:schemeClr val="dk1"/>
                </a:solidFill>
                <a:latin typeface="Calibri"/>
                <a:ea typeface="Calibri"/>
                <a:cs typeface="Calibri"/>
                <a:sym typeface="Calibri"/>
              </a:rPr>
              <a:t>consiguiendo un proceso productivo más eficiente y flexivo</a:t>
            </a:r>
            <a:endParaRPr/>
          </a:p>
        </p:txBody>
      </p:sp>
      <p:sp>
        <p:nvSpPr>
          <p:cNvPr id="292" name="Google Shape;292;p11: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2: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2: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sz="1000">
                <a:solidFill>
                  <a:schemeClr val="dk1"/>
                </a:solidFill>
                <a:latin typeface="Times New Roman"/>
                <a:ea typeface="Times New Roman"/>
                <a:cs typeface="Times New Roman"/>
                <a:sym typeface="Times New Roman"/>
              </a:rPr>
              <a:t>En 2011 se introdujo en la </a:t>
            </a:r>
            <a:r>
              <a:rPr i="1" lang="es-ES" sz="1000">
                <a:solidFill>
                  <a:schemeClr val="dk1"/>
                </a:solidFill>
                <a:latin typeface="Times New Roman"/>
                <a:ea typeface="Times New Roman"/>
                <a:cs typeface="Times New Roman"/>
                <a:sym typeface="Times New Roman"/>
              </a:rPr>
              <a:t>Feria de Hannover </a:t>
            </a:r>
            <a:r>
              <a:rPr lang="es-ES" sz="1000">
                <a:solidFill>
                  <a:schemeClr val="dk1"/>
                </a:solidFill>
                <a:latin typeface="Times New Roman"/>
                <a:ea typeface="Times New Roman"/>
                <a:cs typeface="Times New Roman"/>
                <a:sym typeface="Times New Roman"/>
              </a:rPr>
              <a:t>el concepto de Industria 4.0 de mano de </a:t>
            </a:r>
            <a:r>
              <a:rPr i="1" lang="es-ES" sz="1000">
                <a:solidFill>
                  <a:schemeClr val="dk1"/>
                </a:solidFill>
                <a:latin typeface="Times New Roman"/>
                <a:ea typeface="Times New Roman"/>
                <a:cs typeface="Times New Roman"/>
                <a:sym typeface="Times New Roman"/>
              </a:rPr>
              <a:t>Acatech</a:t>
            </a:r>
            <a:r>
              <a:rPr lang="es-ES" sz="1000">
                <a:solidFill>
                  <a:schemeClr val="dk1"/>
                </a:solidFill>
                <a:latin typeface="Times New Roman"/>
                <a:ea typeface="Times New Roman"/>
                <a:cs typeface="Times New Roman"/>
                <a:sym typeface="Times New Roman"/>
              </a:rPr>
              <a:t>, la Academia alemana de la Ciencia y la Ingeniería. </a:t>
            </a:r>
            <a:endParaRPr/>
          </a:p>
          <a:p>
            <a:pPr indent="0" lvl="0" marL="0" rtl="0" algn="l">
              <a:spcBef>
                <a:spcPts val="300"/>
              </a:spcBef>
              <a:spcAft>
                <a:spcPts val="0"/>
              </a:spcAft>
              <a:buNone/>
            </a:pPr>
            <a:r>
              <a:rPr lang="es-ES" sz="1000">
                <a:solidFill>
                  <a:schemeClr val="dk1"/>
                </a:solidFill>
                <a:latin typeface="Times New Roman"/>
                <a:ea typeface="Times New Roman"/>
                <a:cs typeface="Times New Roman"/>
                <a:sym typeface="Times New Roman"/>
              </a:rPr>
              <a:t>Concepción y el desarrollo de la denominada fábrica inteligente: todos sus procesos están interconectados mediante el uso del </a:t>
            </a:r>
            <a:r>
              <a:rPr i="1" lang="es-ES" sz="1000">
                <a:solidFill>
                  <a:schemeClr val="dk1"/>
                </a:solidFill>
                <a:latin typeface="Times New Roman"/>
                <a:ea typeface="Times New Roman"/>
                <a:cs typeface="Times New Roman"/>
                <a:sym typeface="Times New Roman"/>
              </a:rPr>
              <a:t>Industrial Internet of Things</a:t>
            </a:r>
            <a:r>
              <a:rPr lang="es-ES" sz="1000">
                <a:solidFill>
                  <a:schemeClr val="dk1"/>
                </a:solidFill>
                <a:latin typeface="Times New Roman"/>
                <a:ea typeface="Times New Roman"/>
                <a:cs typeface="Times New Roman"/>
                <a:sym typeface="Times New Roman"/>
              </a:rPr>
              <a:t>. </a:t>
            </a:r>
            <a:endParaRPr/>
          </a:p>
          <a:p>
            <a:pPr indent="0" lvl="0" marL="0" rtl="0" algn="l">
              <a:spcBef>
                <a:spcPts val="300"/>
              </a:spcBef>
              <a:spcAft>
                <a:spcPts val="0"/>
              </a:spcAft>
              <a:buNone/>
            </a:pPr>
            <a:r>
              <a:rPr lang="es-ES" sz="1000">
                <a:solidFill>
                  <a:schemeClr val="dk1"/>
                </a:solidFill>
                <a:latin typeface="Times New Roman"/>
                <a:ea typeface="Times New Roman"/>
                <a:cs typeface="Times New Roman"/>
                <a:sym typeface="Times New Roman"/>
              </a:rPr>
              <a:t>No se trata de una revolución radical, sino una continua evolución de tecnologías bajo un nuevo marco de conceptos.</a:t>
            </a:r>
            <a:endParaRPr/>
          </a:p>
          <a:p>
            <a:pPr indent="0" lvl="0" marL="0" rtl="0" algn="l">
              <a:spcBef>
                <a:spcPts val="300"/>
              </a:spcBef>
              <a:spcAft>
                <a:spcPts val="0"/>
              </a:spcAft>
              <a:buNone/>
            </a:pPr>
            <a:r>
              <a:rPr lang="es-ES" sz="1000">
                <a:solidFill>
                  <a:schemeClr val="dk1"/>
                </a:solidFill>
                <a:latin typeface="Times New Roman"/>
                <a:ea typeface="Times New Roman"/>
                <a:cs typeface="Times New Roman"/>
                <a:sym typeface="Times New Roman"/>
              </a:rPr>
              <a:t>Estados Unidos se utiliza el término “</a:t>
            </a:r>
            <a:r>
              <a:rPr i="1" lang="es-ES" sz="1000">
                <a:solidFill>
                  <a:schemeClr val="dk1"/>
                </a:solidFill>
                <a:latin typeface="Times New Roman"/>
                <a:ea typeface="Times New Roman"/>
                <a:cs typeface="Times New Roman"/>
                <a:sym typeface="Times New Roman"/>
              </a:rPr>
              <a:t>Smart Manufacturing”</a:t>
            </a:r>
            <a:endParaRPr/>
          </a:p>
        </p:txBody>
      </p:sp>
      <p:sp>
        <p:nvSpPr>
          <p:cNvPr id="303" name="Google Shape;303;p12: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3: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7" name="Google Shape;317;p13: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a:t>Trazabilidad: Serie de procedimientos que permiten seguir el proceso de evolución de un producto en cada una de sus etapas.</a:t>
            </a:r>
            <a:endParaRPr/>
          </a:p>
        </p:txBody>
      </p:sp>
      <p:sp>
        <p:nvSpPr>
          <p:cNvPr id="318" name="Google Shape;318;p13: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4: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4: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0" name="Google Shape;370;p14: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5: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5: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0" name="Google Shape;390;p15: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6:notes"/>
          <p:cNvSpPr txBox="1"/>
          <p:nvPr>
            <p:ph idx="1" type="body"/>
          </p:nvPr>
        </p:nvSpPr>
        <p:spPr>
          <a:xfrm>
            <a:off x="709931" y="4861442"/>
            <a:ext cx="5679440" cy="4605576"/>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07" name="Google Shape;407;p16: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7: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4" name="Google Shape;424;p17: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25" name="Google Shape;425;p17: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8: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7" name="Google Shape;437;p18: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8" name="Google Shape;438;p18: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9: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7" name="Google Shape;447;p19: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48" name="Google Shape;448;p19: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4" name="Google Shape;74;p2: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5" name="Google Shape;75;p2: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0: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8" name="Google Shape;458;p20: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a:t>Transferir los datos de procesos y máquinas al siguiente nivel superior para monitorear y analizar las variables de parámetros de proceso. A través de ejemplo. Podríamos describir este nivel como los ojos y los brazos de un proceso particular, los sensores, los parámetros del tiempo real, la temperatura, la presión caudal, el nivel eléctricas y esos datos se transfiere al controlador para monitorizar y analizar los parámetros en tiempo reallos sensores podemos incluir sensores de proximidad caudal si te interesa un curso de sensores te dejo aquí arriba para que puedas</a:t>
            </a:r>
            <a:endParaRPr/>
          </a:p>
          <a:p>
            <a:pPr indent="0" lvl="0" marL="0" rtl="0" algn="l">
              <a:spcBef>
                <a:spcPts val="360"/>
              </a:spcBef>
              <a:spcAft>
                <a:spcPts val="0"/>
              </a:spcAft>
              <a:buNone/>
            </a:pPr>
            <a:r>
              <a:rPr b="1" lang="es-ES"/>
              <a:t>Nivel de campo</a:t>
            </a:r>
            <a:endParaRPr/>
          </a:p>
          <a:p>
            <a:pPr indent="0" lvl="0" marL="0" rtl="0" algn="l">
              <a:spcBef>
                <a:spcPts val="360"/>
              </a:spcBef>
              <a:spcAft>
                <a:spcPts val="0"/>
              </a:spcAft>
              <a:buNone/>
            </a:pPr>
            <a:r>
              <a:rPr lang="es-ES"/>
              <a:t>Es el nivel más bajo de la jerarquía de automatización que incluye los </a:t>
            </a:r>
            <a:r>
              <a:rPr b="1" lang="es-ES"/>
              <a:t>dispositivos de campo</a:t>
            </a:r>
            <a:r>
              <a:rPr lang="es-ES"/>
              <a:t> como </a:t>
            </a:r>
            <a:r>
              <a:rPr b="1" lang="es-ES" sz="1200" u="sng">
                <a:solidFill>
                  <a:schemeClr val="dk1"/>
                </a:solidFill>
                <a:latin typeface="Calibri"/>
                <a:ea typeface="Calibri"/>
                <a:cs typeface="Calibri"/>
                <a:sym typeface="Calibri"/>
                <a:hlinkClick r:id="rId2">
                  <a:extLst>
                    <a:ext uri="{A12FA001-AC4F-418D-AE19-62706E023703}">
                      <ahyp:hlinkClr val="tx"/>
                    </a:ext>
                  </a:extLst>
                </a:hlinkClick>
              </a:rPr>
              <a:t>sensores</a:t>
            </a:r>
            <a:r>
              <a:rPr b="1" lang="es-ES"/>
              <a:t> y </a:t>
            </a:r>
            <a:r>
              <a:rPr b="1" lang="es-ES" sz="1200" u="sng">
                <a:solidFill>
                  <a:schemeClr val="dk1"/>
                </a:solidFill>
                <a:latin typeface="Calibri"/>
                <a:ea typeface="Calibri"/>
                <a:cs typeface="Calibri"/>
                <a:sym typeface="Calibri"/>
                <a:hlinkClick r:id="rId3">
                  <a:extLst>
                    <a:ext uri="{A12FA001-AC4F-418D-AE19-62706E023703}">
                      <ahyp:hlinkClr val="tx"/>
                    </a:ext>
                  </a:extLst>
                </a:hlinkClick>
              </a:rPr>
              <a:t>actuadores</a:t>
            </a:r>
            <a:r>
              <a:rPr lang="es-ES"/>
              <a:t>. La principal tarea de estos dispositivos de campo es transferir los datos de los procesos y las máquinas al siguiente nivel superior para su supervisión y análisis.</a:t>
            </a:r>
            <a:endParaRPr/>
          </a:p>
          <a:p>
            <a:pPr indent="0" lvl="0" marL="0" rtl="0" algn="l">
              <a:spcBef>
                <a:spcPts val="360"/>
              </a:spcBef>
              <a:spcAft>
                <a:spcPts val="0"/>
              </a:spcAft>
              <a:buNone/>
            </a:pPr>
            <a:r>
              <a:rPr lang="es-ES"/>
              <a:t>También incluye el control de los parámetros del proceso a través de los actuadores. Por ejemplo, podemos describir este nivel como los ojos y los brazos de un proceso concreto.</a:t>
            </a:r>
            <a:endParaRPr/>
          </a:p>
          <a:p>
            <a:pPr indent="0" lvl="0" marL="0" rtl="0" algn="l">
              <a:spcBef>
                <a:spcPts val="360"/>
              </a:spcBef>
              <a:spcAft>
                <a:spcPts val="0"/>
              </a:spcAft>
              <a:buNone/>
            </a:pPr>
            <a:r>
              <a:rPr lang="es-ES"/>
              <a:t>Los sensores convierten los parámetros en tiempo real, como la temperatura, la presión, el caudal, el nivel, etc., en señales eléctricas. Estos datos de los sensores se transfieren al controlador para supervisar y analizar los parámetros en tiempo real. Algunos de los sensores son el termopar, los sensores de proximidad, los RTD, los caudalímetros, etc.</a:t>
            </a:r>
            <a:endParaRPr/>
          </a:p>
          <a:p>
            <a:pPr indent="0" lvl="0" marL="0" rtl="0" algn="l">
              <a:spcBef>
                <a:spcPts val="360"/>
              </a:spcBef>
              <a:spcAft>
                <a:spcPts val="0"/>
              </a:spcAft>
              <a:buNone/>
            </a:pPr>
            <a:r>
              <a:rPr lang="es-ES"/>
              <a:t>Por otro lado, los actuadores convierten las señales eléctricas (de los controladores) en medios mecánicos para controlar los procesos.</a:t>
            </a:r>
            <a:endParaRPr/>
          </a:p>
          <a:p>
            <a:pPr indent="0" lvl="0" marL="0" rtl="0" algn="l">
              <a:spcBef>
                <a:spcPts val="360"/>
              </a:spcBef>
              <a:spcAft>
                <a:spcPts val="0"/>
              </a:spcAft>
              <a:buNone/>
            </a:pPr>
            <a:r>
              <a:rPr lang="es-ES"/>
              <a:t>Las válvulas de control de flujo, las válvulas solenoides, los actuadores neumáticos, los relés, los motores de corriente continua y los servomotores son ejemplos de actuadores.</a:t>
            </a:r>
            <a:endParaRPr/>
          </a:p>
          <a:p>
            <a:pPr indent="0" lvl="0" marL="0" rtl="0" algn="l">
              <a:spcBef>
                <a:spcPts val="360"/>
              </a:spcBef>
              <a:spcAft>
                <a:spcPts val="0"/>
              </a:spcAft>
              <a:buNone/>
            </a:pPr>
            <a:r>
              <a:rPr b="1" lang="es-ES"/>
              <a:t>Nivel de control</a:t>
            </a:r>
            <a:endParaRPr/>
          </a:p>
          <a:p>
            <a:pPr indent="0" lvl="0" marL="0" rtl="0" algn="l">
              <a:spcBef>
                <a:spcPts val="360"/>
              </a:spcBef>
              <a:spcAft>
                <a:spcPts val="0"/>
              </a:spcAft>
              <a:buNone/>
            </a:pPr>
            <a:r>
              <a:rPr lang="es-ES"/>
              <a:t>Este nivel consta de varios dispositivos de automatización como </a:t>
            </a:r>
            <a:r>
              <a:rPr b="1" lang="es-ES"/>
              <a:t>máquinas CNC, PLC, </a:t>
            </a:r>
            <a:r>
              <a:rPr b="1" lang="es-ES" sz="1200" u="sng">
                <a:solidFill>
                  <a:schemeClr val="dk1"/>
                </a:solidFill>
                <a:latin typeface="Calibri"/>
                <a:ea typeface="Calibri"/>
                <a:cs typeface="Calibri"/>
                <a:sym typeface="Calibri"/>
                <a:hlinkClick r:id="rId4">
                  <a:extLst>
                    <a:ext uri="{A12FA001-AC4F-418D-AE19-62706E023703}">
                      <ahyp:hlinkClr val="tx"/>
                    </a:ext>
                  </a:extLst>
                </a:hlinkClick>
              </a:rPr>
              <a:t>robots industriales</a:t>
            </a:r>
            <a:r>
              <a:rPr lang="es-ES"/>
              <a:t> etc., que adquieren los parámetros del proceso a partir de varios sensores.</a:t>
            </a:r>
            <a:endParaRPr/>
          </a:p>
          <a:p>
            <a:pPr indent="0" lvl="0" marL="0" rtl="0" algn="l">
              <a:spcBef>
                <a:spcPts val="360"/>
              </a:spcBef>
              <a:spcAft>
                <a:spcPts val="0"/>
              </a:spcAft>
              <a:buNone/>
            </a:pPr>
            <a:r>
              <a:rPr lang="es-ES"/>
              <a:t>Los controladores automáticos accionan los actuadores a partir de las señales de los sensores procesados y el programa o la tecnología de control.</a:t>
            </a:r>
            <a:endParaRPr/>
          </a:p>
          <a:p>
            <a:pPr indent="0" lvl="0" marL="0" rtl="0" algn="l">
              <a:spcBef>
                <a:spcPts val="360"/>
              </a:spcBef>
              <a:spcAft>
                <a:spcPts val="0"/>
              </a:spcAft>
              <a:buNone/>
            </a:pPr>
            <a:r>
              <a:rPr lang="es-ES"/>
              <a:t>Los </a:t>
            </a:r>
            <a:r>
              <a:rPr b="1" lang="es-ES"/>
              <a:t>autómatas programables (PLC)</a:t>
            </a:r>
            <a:r>
              <a:rPr lang="es-ES"/>
              <a:t> son los controladores industriales más utilizados y robustos, capaces de ofrecer funciones de control automático a partir de las entradas de los sensores.</a:t>
            </a:r>
            <a:endParaRPr/>
          </a:p>
          <a:p>
            <a:pPr indent="0" lvl="0" marL="0" rtl="0" algn="l">
              <a:spcBef>
                <a:spcPts val="360"/>
              </a:spcBef>
              <a:spcAft>
                <a:spcPts val="0"/>
              </a:spcAft>
              <a:buNone/>
            </a:pPr>
            <a:r>
              <a:rPr lang="es-ES"/>
              <a:t>Se compone de varios módulos como la CPU, las E/S analógicas, las E/S digitales y los módulos de comunicación. Asimismo, permiten al operario programar una función o secuencia de control para realizar determinadas operaciones automáticas en el proceso.</a:t>
            </a:r>
            <a:endParaRPr/>
          </a:p>
          <a:p>
            <a:pPr indent="0" lvl="0" marL="0" rtl="0" algn="l">
              <a:spcBef>
                <a:spcPts val="360"/>
              </a:spcBef>
              <a:spcAft>
                <a:spcPts val="0"/>
              </a:spcAft>
              <a:buNone/>
            </a:pPr>
            <a:r>
              <a:rPr b="1" lang="es-ES"/>
              <a:t>Nivel de supervisión y control de la producción</a:t>
            </a:r>
            <a:endParaRPr/>
          </a:p>
          <a:p>
            <a:pPr indent="0" lvl="0" marL="0" rtl="0" algn="l">
              <a:spcBef>
                <a:spcPts val="360"/>
              </a:spcBef>
              <a:spcAft>
                <a:spcPts val="0"/>
              </a:spcAft>
              <a:buNone/>
            </a:pPr>
            <a:r>
              <a:rPr lang="es-ES"/>
              <a:t>En este nivel, los </a:t>
            </a:r>
            <a:r>
              <a:rPr b="1" lang="es-ES"/>
              <a:t>dispositivos automáticos y el sistema de supervisión</a:t>
            </a:r>
            <a:r>
              <a:rPr lang="es-ES"/>
              <a:t> facilitan las funciones de control e intervención, como la </a:t>
            </a:r>
            <a:r>
              <a:rPr b="1" lang="es-ES" sz="1200" u="sng">
                <a:solidFill>
                  <a:schemeClr val="dk1"/>
                </a:solidFill>
                <a:latin typeface="Calibri"/>
                <a:ea typeface="Calibri"/>
                <a:cs typeface="Calibri"/>
                <a:sym typeface="Calibri"/>
                <a:hlinkClick r:id="rId5">
                  <a:extLst>
                    <a:ext uri="{A12FA001-AC4F-418D-AE19-62706E023703}">
                      <ahyp:hlinkClr val="tx"/>
                    </a:ext>
                  </a:extLst>
                </a:hlinkClick>
              </a:rPr>
              <a:t>Interfaz Humano-Máquina (HMI)</a:t>
            </a:r>
            <a:r>
              <a:rPr lang="es-ES"/>
              <a:t>, la supervisión de diversos parámetros, el establecimiento de objetivos de producción, el archivo histórico, la configuración del arranque y la parada de la máquina, etc.</a:t>
            </a:r>
            <a:endParaRPr/>
          </a:p>
          <a:p>
            <a:pPr indent="0" lvl="0" marL="0" rtl="0" algn="l">
              <a:spcBef>
                <a:spcPts val="360"/>
              </a:spcBef>
              <a:spcAft>
                <a:spcPts val="0"/>
              </a:spcAft>
              <a:buNone/>
            </a:pPr>
            <a:r>
              <a:rPr lang="es-ES"/>
              <a:t>En este nivel se suelen utilizar </a:t>
            </a:r>
            <a:r>
              <a:rPr b="1" lang="es-ES"/>
              <a:t>HMI</a:t>
            </a:r>
            <a:r>
              <a:rPr lang="es-ES"/>
              <a:t> de sistemas de control de distribución (</a:t>
            </a:r>
            <a:r>
              <a:rPr b="1" lang="es-ES"/>
              <a:t>DCS</a:t>
            </a:r>
            <a:r>
              <a:rPr lang="es-ES"/>
              <a:t>) o de control de supervisión y adquisición de datos (</a:t>
            </a:r>
            <a:r>
              <a:rPr b="1" lang="es-ES"/>
              <a:t>SCADA</a:t>
            </a:r>
            <a:r>
              <a:rPr lang="es-ES"/>
              <a:t>).</a:t>
            </a:r>
            <a:endParaRPr/>
          </a:p>
          <a:p>
            <a:pPr indent="0" lvl="0" marL="0" rtl="0" algn="l">
              <a:spcBef>
                <a:spcPts val="360"/>
              </a:spcBef>
              <a:spcAft>
                <a:spcPts val="0"/>
              </a:spcAft>
              <a:buNone/>
            </a:pPr>
            <a:r>
              <a:rPr b="1" lang="es-ES"/>
              <a:t>Nivel de información o empresarial</a:t>
            </a:r>
            <a:endParaRPr/>
          </a:p>
          <a:p>
            <a:pPr indent="0" lvl="0" marL="0" rtl="0" algn="l">
              <a:spcBef>
                <a:spcPts val="360"/>
              </a:spcBef>
              <a:spcAft>
                <a:spcPts val="0"/>
              </a:spcAft>
              <a:buNone/>
            </a:pPr>
            <a:r>
              <a:rPr lang="es-ES"/>
              <a:t>Es el nivel superior de la automatización industrial que </a:t>
            </a:r>
            <a:r>
              <a:rPr b="1" lang="es-ES"/>
              <a:t>gestiona todo el sistema de automatización</a:t>
            </a:r>
            <a:r>
              <a:rPr lang="es-ES"/>
              <a:t>. Las tareas de este nivel incluyen la planificación de la producción, el análisis de clientes y productos, los pedidos y las ventas, etc. Por tanto, se ocupa más de las actividades comerciales y menos de los aspectos técnicos.</a:t>
            </a:r>
            <a:endParaRPr/>
          </a:p>
          <a:p>
            <a:pPr indent="0" lvl="0" marL="0" rtl="0" algn="l">
              <a:spcBef>
                <a:spcPts val="360"/>
              </a:spcBef>
              <a:spcAft>
                <a:spcPts val="0"/>
              </a:spcAft>
              <a:buNone/>
            </a:pPr>
            <a:r>
              <a:rPr lang="es-ES"/>
              <a:t>Por otro lado, hay que destacar las </a:t>
            </a:r>
            <a:r>
              <a:rPr b="1" lang="es-ES"/>
              <a:t>redes de comunicación industrial</a:t>
            </a:r>
            <a:r>
              <a:rPr lang="es-ES"/>
              <a:t> en los sistemas de automatización industrial, ya que transfieren la información de un nivel a otro.</a:t>
            </a:r>
            <a:endParaRPr/>
          </a:p>
          <a:p>
            <a:pPr indent="0" lvl="0" marL="0" rtl="0" algn="l">
              <a:spcBef>
                <a:spcPts val="360"/>
              </a:spcBef>
              <a:spcAft>
                <a:spcPts val="0"/>
              </a:spcAft>
              <a:buNone/>
            </a:pPr>
            <a:r>
              <a:rPr lang="es-ES"/>
              <a:t>Por lo tanto, están presentes en todos los niveles del sistema de automatización para </a:t>
            </a:r>
            <a:r>
              <a:rPr b="1" lang="es-ES"/>
              <a:t>proporcionar un flujo continuo de información</a:t>
            </a:r>
            <a:r>
              <a:rPr lang="es-ES"/>
              <a:t>. Esta red de comunicación puede ser diferente de un nivel a otro. Algunas de estas redes son </a:t>
            </a:r>
            <a:r>
              <a:rPr b="1" lang="es-ES" sz="1200" u="sng">
                <a:solidFill>
                  <a:schemeClr val="dk1"/>
                </a:solidFill>
                <a:latin typeface="Calibri"/>
                <a:ea typeface="Calibri"/>
                <a:cs typeface="Calibri"/>
                <a:sym typeface="Calibri"/>
                <a:hlinkClick r:id="rId6">
                  <a:extLst>
                    <a:ext uri="{A12FA001-AC4F-418D-AE19-62706E023703}">
                      <ahyp:hlinkClr val="tx"/>
                    </a:ext>
                  </a:extLst>
                </a:hlinkClick>
              </a:rPr>
              <a:t>Ethernet</a:t>
            </a:r>
            <a:r>
              <a:rPr lang="es-ES"/>
              <a:t>, </a:t>
            </a:r>
            <a:r>
              <a:rPr b="1" lang="es-ES" sz="1200" u="sng">
                <a:solidFill>
                  <a:schemeClr val="dk1"/>
                </a:solidFill>
                <a:latin typeface="Calibri"/>
                <a:ea typeface="Calibri"/>
                <a:cs typeface="Calibri"/>
                <a:sym typeface="Calibri"/>
                <a:hlinkClick r:id="rId7">
                  <a:extLst>
                    <a:ext uri="{A12FA001-AC4F-418D-AE19-62706E023703}">
                      <ahyp:hlinkClr val="tx"/>
                    </a:ext>
                  </a:extLst>
                </a:hlinkClick>
              </a:rPr>
              <a:t>PROFINET</a:t>
            </a:r>
            <a:r>
              <a:rPr lang="es-ES"/>
              <a:t>, </a:t>
            </a:r>
            <a:r>
              <a:rPr b="1" lang="es-ES" sz="1200" u="sng">
                <a:solidFill>
                  <a:schemeClr val="dk1"/>
                </a:solidFill>
                <a:latin typeface="Calibri"/>
                <a:ea typeface="Calibri"/>
                <a:cs typeface="Calibri"/>
                <a:sym typeface="Calibri"/>
                <a:hlinkClick r:id="rId8">
                  <a:extLst>
                    <a:ext uri="{A12FA001-AC4F-418D-AE19-62706E023703}">
                      <ahyp:hlinkClr val="tx"/>
                    </a:ext>
                  </a:extLst>
                </a:hlinkClick>
              </a:rPr>
              <a:t>PROFIBUS</a:t>
            </a:r>
            <a:r>
              <a:rPr lang="es-ES"/>
              <a:t>, </a:t>
            </a:r>
            <a:r>
              <a:rPr b="1" lang="es-ES" sz="1200" u="sng">
                <a:solidFill>
                  <a:schemeClr val="dk1"/>
                </a:solidFill>
                <a:latin typeface="Calibri"/>
                <a:ea typeface="Calibri"/>
                <a:cs typeface="Calibri"/>
                <a:sym typeface="Calibri"/>
                <a:hlinkClick r:id="rId9">
                  <a:extLst>
                    <a:ext uri="{A12FA001-AC4F-418D-AE19-62706E023703}">
                      <ahyp:hlinkClr val="tx"/>
                    </a:ext>
                  </a:extLst>
                </a:hlinkClick>
              </a:rPr>
              <a:t>Modbus</a:t>
            </a:r>
            <a:r>
              <a:rPr lang="es-ES"/>
              <a:t>, DeviceNet, etc.</a:t>
            </a:r>
            <a:endParaRPr/>
          </a:p>
          <a:p>
            <a:pPr indent="0" lvl="0" marL="0" rtl="0" algn="l">
              <a:spcBef>
                <a:spcPts val="360"/>
              </a:spcBef>
              <a:spcAft>
                <a:spcPts val="0"/>
              </a:spcAft>
              <a:buNone/>
            </a:pPr>
            <a:r>
              <a:rPr lang="es-ES"/>
              <a:t>De la jerarquía anterior podemos concluir que hay un flujo continuo de información desde el nivel alto al nivel bajo y viceversa. Si asumimos esta forma gráfica, es como una pirámide en la que a medida que subimos, la información se agrega y mientras bajamos, obtenemos información detallada sobre el proceso.</a:t>
            </a:r>
            <a:endParaRPr/>
          </a:p>
          <a:p>
            <a:pPr indent="0" lvl="0" marL="0" rtl="0" algn="l">
              <a:spcBef>
                <a:spcPts val="0"/>
              </a:spcBef>
              <a:spcAft>
                <a:spcPts val="0"/>
              </a:spcAft>
              <a:buNone/>
            </a:pPr>
            <a:r>
              <a:t/>
            </a:r>
            <a:endParaRPr/>
          </a:p>
        </p:txBody>
      </p:sp>
      <p:sp>
        <p:nvSpPr>
          <p:cNvPr id="459" name="Google Shape;459;p20: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1: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21: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b="1" lang="es-ES"/>
              <a:t>Nivel de campo</a:t>
            </a:r>
            <a:endParaRPr/>
          </a:p>
          <a:p>
            <a:pPr indent="0" lvl="0" marL="0" rtl="0" algn="l">
              <a:spcBef>
                <a:spcPts val="360"/>
              </a:spcBef>
              <a:spcAft>
                <a:spcPts val="0"/>
              </a:spcAft>
              <a:buNone/>
            </a:pPr>
            <a:r>
              <a:rPr lang="es-ES"/>
              <a:t>Es el nivel más bajo de la jerarquía de automatización que incluye los </a:t>
            </a:r>
            <a:r>
              <a:rPr b="1" lang="es-ES"/>
              <a:t>dispositivos de campo</a:t>
            </a:r>
            <a:r>
              <a:rPr lang="es-ES"/>
              <a:t> como </a:t>
            </a:r>
            <a:r>
              <a:rPr b="1" lang="es-ES" u="sng">
                <a:solidFill>
                  <a:schemeClr val="hlink"/>
                </a:solidFill>
                <a:hlinkClick r:id="rId2"/>
              </a:rPr>
              <a:t>sensores</a:t>
            </a:r>
            <a:r>
              <a:rPr b="1" lang="es-ES"/>
              <a:t> y </a:t>
            </a:r>
            <a:r>
              <a:rPr b="1" lang="es-ES" u="sng">
                <a:solidFill>
                  <a:schemeClr val="hlink"/>
                </a:solidFill>
                <a:hlinkClick r:id="rId3"/>
              </a:rPr>
              <a:t>actuadores</a:t>
            </a:r>
            <a:r>
              <a:rPr lang="es-ES"/>
              <a:t>. La principal tarea de estos dispositivos de campo es transferir los datos de los procesos y las máquinas al siguiente nivel superior para su supervisión y análisis.</a:t>
            </a:r>
            <a:endParaRPr/>
          </a:p>
          <a:p>
            <a:pPr indent="0" lvl="0" marL="0" rtl="0" algn="l">
              <a:spcBef>
                <a:spcPts val="360"/>
              </a:spcBef>
              <a:spcAft>
                <a:spcPts val="0"/>
              </a:spcAft>
              <a:buNone/>
            </a:pPr>
            <a:r>
              <a:rPr lang="es-ES"/>
              <a:t>También incluye el control de los parámetros del proceso a través de los actuadores. Por ejemplo, podemos describir este nivel como los ojos y los brazos de un proceso concreto.</a:t>
            </a:r>
            <a:endParaRPr/>
          </a:p>
          <a:p>
            <a:pPr indent="0" lvl="0" marL="0" rtl="0" algn="l">
              <a:spcBef>
                <a:spcPts val="360"/>
              </a:spcBef>
              <a:spcAft>
                <a:spcPts val="0"/>
              </a:spcAft>
              <a:buNone/>
            </a:pPr>
            <a:r>
              <a:rPr lang="es-ES"/>
              <a:t>Los sensores convierten los parámetros en tiempo real, como la temperatura, la presión, el caudal, el nivel, etc., en señales eléctricas. Estos datos de los sensores se transfieren al controlador para supervisar y analizar los parámetros en tiempo real. Algunos de los sensores son el termopar, los sensores de proximidad, los RTD, los caudalímetros, etc.</a:t>
            </a:r>
            <a:endParaRPr/>
          </a:p>
          <a:p>
            <a:pPr indent="0" lvl="0" marL="0" rtl="0" algn="l">
              <a:spcBef>
                <a:spcPts val="360"/>
              </a:spcBef>
              <a:spcAft>
                <a:spcPts val="0"/>
              </a:spcAft>
              <a:buNone/>
            </a:pPr>
            <a:r>
              <a:rPr lang="es-ES"/>
              <a:t>Por otro lado, los actuadores convierten las señales eléctricas (de los controladores) en medios mecánicos para controlar los procesos.</a:t>
            </a:r>
            <a:endParaRPr/>
          </a:p>
          <a:p>
            <a:pPr indent="0" lvl="0" marL="0" rtl="0" algn="l">
              <a:spcBef>
                <a:spcPts val="360"/>
              </a:spcBef>
              <a:spcAft>
                <a:spcPts val="0"/>
              </a:spcAft>
              <a:buNone/>
            </a:pPr>
            <a:r>
              <a:rPr lang="es-ES"/>
              <a:t>Las válvulas de control de flujo, las válvulas solenoides, los actuadores neumáticos, los relés, los motores de corriente continua y los servomotores son ejemplos de actuadores.</a:t>
            </a:r>
            <a:endParaRPr/>
          </a:p>
          <a:p>
            <a:pPr indent="0" lvl="0" marL="0" rtl="0" algn="l">
              <a:spcBef>
                <a:spcPts val="360"/>
              </a:spcBef>
              <a:spcAft>
                <a:spcPts val="0"/>
              </a:spcAft>
              <a:buNone/>
            </a:pPr>
            <a:r>
              <a:rPr b="1" lang="es-ES"/>
              <a:t>Nivel de control</a:t>
            </a:r>
            <a:endParaRPr/>
          </a:p>
          <a:p>
            <a:pPr indent="0" lvl="0" marL="0" rtl="0" algn="l">
              <a:spcBef>
                <a:spcPts val="360"/>
              </a:spcBef>
              <a:spcAft>
                <a:spcPts val="0"/>
              </a:spcAft>
              <a:buNone/>
            </a:pPr>
            <a:r>
              <a:rPr lang="es-ES"/>
              <a:t>Este nivel consta de varios dispositivos de automatización como </a:t>
            </a:r>
            <a:r>
              <a:rPr b="1" lang="es-ES"/>
              <a:t>máquinas CNC, PLC, </a:t>
            </a:r>
            <a:r>
              <a:rPr b="1" lang="es-ES" u="sng">
                <a:solidFill>
                  <a:schemeClr val="hlink"/>
                </a:solidFill>
                <a:hlinkClick r:id="rId4"/>
              </a:rPr>
              <a:t>robots industriales</a:t>
            </a:r>
            <a:r>
              <a:rPr lang="es-ES"/>
              <a:t> etc., que adquieren los parámetros del proceso a partir de varios sensores.</a:t>
            </a:r>
            <a:endParaRPr/>
          </a:p>
          <a:p>
            <a:pPr indent="0" lvl="0" marL="0" rtl="0" algn="l">
              <a:spcBef>
                <a:spcPts val="360"/>
              </a:spcBef>
              <a:spcAft>
                <a:spcPts val="0"/>
              </a:spcAft>
              <a:buNone/>
            </a:pPr>
            <a:r>
              <a:rPr lang="es-ES"/>
              <a:t>Los controladores automáticos accionan los actuadores a partir de las señales de los sensores procesados y el programa o la tecnología de control.</a:t>
            </a:r>
            <a:endParaRPr/>
          </a:p>
          <a:p>
            <a:pPr indent="0" lvl="0" marL="0" rtl="0" algn="l">
              <a:spcBef>
                <a:spcPts val="360"/>
              </a:spcBef>
              <a:spcAft>
                <a:spcPts val="0"/>
              </a:spcAft>
              <a:buNone/>
            </a:pPr>
            <a:r>
              <a:rPr lang="es-ES"/>
              <a:t>Los </a:t>
            </a:r>
            <a:r>
              <a:rPr b="1" lang="es-ES"/>
              <a:t>autómatas programables (PLC)</a:t>
            </a:r>
            <a:r>
              <a:rPr lang="es-ES"/>
              <a:t> son los controladores industriales más utilizados y robustos, capaces de ofrecer funciones de control automático a partir de las entradas de los sensores.</a:t>
            </a:r>
            <a:endParaRPr/>
          </a:p>
          <a:p>
            <a:pPr indent="0" lvl="0" marL="0" rtl="0" algn="l">
              <a:spcBef>
                <a:spcPts val="360"/>
              </a:spcBef>
              <a:spcAft>
                <a:spcPts val="0"/>
              </a:spcAft>
              <a:buNone/>
            </a:pPr>
            <a:r>
              <a:rPr lang="es-ES"/>
              <a:t>Se compone de varios módulos como la CPU, las E/S analógicas, las E/S digitales y los módulos de comunicación. Asimismo, permiten al operario programar una función o secuencia de control para realizar determinadas operaciones automáticas en el proceso.</a:t>
            </a:r>
            <a:endParaRPr/>
          </a:p>
          <a:p>
            <a:pPr indent="0" lvl="0" marL="0" rtl="0" algn="l">
              <a:spcBef>
                <a:spcPts val="360"/>
              </a:spcBef>
              <a:spcAft>
                <a:spcPts val="0"/>
              </a:spcAft>
              <a:buNone/>
            </a:pPr>
            <a:r>
              <a:rPr b="1" lang="es-ES"/>
              <a:t>Nivel de supervisión y control de la producción</a:t>
            </a:r>
            <a:endParaRPr/>
          </a:p>
          <a:p>
            <a:pPr indent="0" lvl="0" marL="0" rtl="0" algn="l">
              <a:spcBef>
                <a:spcPts val="360"/>
              </a:spcBef>
              <a:spcAft>
                <a:spcPts val="0"/>
              </a:spcAft>
              <a:buNone/>
            </a:pPr>
            <a:r>
              <a:rPr lang="es-ES"/>
              <a:t>En este nivel, los </a:t>
            </a:r>
            <a:r>
              <a:rPr b="1" lang="es-ES"/>
              <a:t>dispositivos automáticos y el sistema de supervisión</a:t>
            </a:r>
            <a:r>
              <a:rPr lang="es-ES"/>
              <a:t> facilitan las funciones de control e intervención, como la </a:t>
            </a:r>
            <a:r>
              <a:rPr b="1" lang="es-ES" u="sng">
                <a:solidFill>
                  <a:schemeClr val="hlink"/>
                </a:solidFill>
                <a:hlinkClick r:id="rId5"/>
              </a:rPr>
              <a:t>Interfaz Humano-Máquina (HMI)</a:t>
            </a:r>
            <a:r>
              <a:rPr lang="es-ES"/>
              <a:t>, la supervisión de diversos parámetros, el establecimiento de objetivos de producción, el archivo histórico, la configuración del arranque y la parada de la máquina, etc.</a:t>
            </a:r>
            <a:endParaRPr/>
          </a:p>
          <a:p>
            <a:pPr indent="0" lvl="0" marL="0" rtl="0" algn="l">
              <a:spcBef>
                <a:spcPts val="360"/>
              </a:spcBef>
              <a:spcAft>
                <a:spcPts val="0"/>
              </a:spcAft>
              <a:buNone/>
            </a:pPr>
            <a:r>
              <a:rPr lang="es-ES"/>
              <a:t>En este nivel se suelen utilizar </a:t>
            </a:r>
            <a:r>
              <a:rPr b="1" lang="es-ES"/>
              <a:t>HMI</a:t>
            </a:r>
            <a:r>
              <a:rPr lang="es-ES"/>
              <a:t> de sistemas de control de distribución (</a:t>
            </a:r>
            <a:r>
              <a:rPr b="1" lang="es-ES"/>
              <a:t>DCS</a:t>
            </a:r>
            <a:r>
              <a:rPr lang="es-ES"/>
              <a:t>) o de control de supervisión y adquisición de datos (</a:t>
            </a:r>
            <a:r>
              <a:rPr b="1" lang="es-ES"/>
              <a:t>SCADA</a:t>
            </a:r>
            <a:r>
              <a:rPr lang="es-ES"/>
              <a:t>).</a:t>
            </a:r>
            <a:endParaRPr/>
          </a:p>
          <a:p>
            <a:pPr indent="0" lvl="0" marL="0" rtl="0" algn="l">
              <a:spcBef>
                <a:spcPts val="360"/>
              </a:spcBef>
              <a:spcAft>
                <a:spcPts val="0"/>
              </a:spcAft>
              <a:buNone/>
            </a:pPr>
            <a:r>
              <a:rPr b="1" lang="es-ES"/>
              <a:t>Nivel de información o empresarial</a:t>
            </a:r>
            <a:endParaRPr/>
          </a:p>
          <a:p>
            <a:pPr indent="0" lvl="0" marL="0" rtl="0" algn="l">
              <a:spcBef>
                <a:spcPts val="360"/>
              </a:spcBef>
              <a:spcAft>
                <a:spcPts val="0"/>
              </a:spcAft>
              <a:buNone/>
            </a:pPr>
            <a:r>
              <a:rPr lang="es-ES"/>
              <a:t>Es el nivel superior de la automatización industrial que </a:t>
            </a:r>
            <a:r>
              <a:rPr b="1" lang="es-ES"/>
              <a:t>gestiona todo el sistema de automatización</a:t>
            </a:r>
            <a:r>
              <a:rPr lang="es-ES"/>
              <a:t>. Las tareas de este nivel incluyen la planificación de la producción, el análisis de clientes y productos, los pedidos y las ventas, etc. Por tanto, se ocupa más de las actividades comerciales y menos de los aspectos técnicos.</a:t>
            </a:r>
            <a:endParaRPr/>
          </a:p>
          <a:p>
            <a:pPr indent="0" lvl="0" marL="0" rtl="0" algn="l">
              <a:spcBef>
                <a:spcPts val="360"/>
              </a:spcBef>
              <a:spcAft>
                <a:spcPts val="0"/>
              </a:spcAft>
              <a:buNone/>
            </a:pPr>
            <a:r>
              <a:rPr lang="es-ES"/>
              <a:t>Por otro lado, hay que destacar las </a:t>
            </a:r>
            <a:r>
              <a:rPr b="1" lang="es-ES"/>
              <a:t>redes de comunicación industrial</a:t>
            </a:r>
            <a:r>
              <a:rPr lang="es-ES"/>
              <a:t> en los sistemas de automatización industrial, ya que transfieren la información de un nivel a otro.</a:t>
            </a:r>
            <a:endParaRPr/>
          </a:p>
          <a:p>
            <a:pPr indent="0" lvl="0" marL="0" rtl="0" algn="l">
              <a:spcBef>
                <a:spcPts val="360"/>
              </a:spcBef>
              <a:spcAft>
                <a:spcPts val="0"/>
              </a:spcAft>
              <a:buNone/>
            </a:pPr>
            <a:r>
              <a:rPr lang="es-ES"/>
              <a:t>Por lo tanto, están presentes en todos los niveles del sistema de automatización para </a:t>
            </a:r>
            <a:r>
              <a:rPr b="1" lang="es-ES"/>
              <a:t>proporcionar un flujo continuo de información</a:t>
            </a:r>
            <a:r>
              <a:rPr lang="es-ES"/>
              <a:t>. Esta red de comunicación puede ser diferente de un nivel a otro. Algunas de estas redes son </a:t>
            </a:r>
            <a:r>
              <a:rPr b="1" lang="es-ES" u="sng">
                <a:solidFill>
                  <a:schemeClr val="hlink"/>
                </a:solidFill>
                <a:hlinkClick r:id="rId6"/>
              </a:rPr>
              <a:t>Ethernet</a:t>
            </a:r>
            <a:r>
              <a:rPr lang="es-ES"/>
              <a:t>, </a:t>
            </a:r>
            <a:r>
              <a:rPr b="1" lang="es-ES" u="sng">
                <a:solidFill>
                  <a:schemeClr val="hlink"/>
                </a:solidFill>
                <a:hlinkClick r:id="rId7"/>
              </a:rPr>
              <a:t>PROFINET</a:t>
            </a:r>
            <a:r>
              <a:rPr lang="es-ES"/>
              <a:t>, </a:t>
            </a:r>
            <a:r>
              <a:rPr b="1" lang="es-ES" u="sng">
                <a:solidFill>
                  <a:schemeClr val="hlink"/>
                </a:solidFill>
                <a:hlinkClick r:id="rId8"/>
              </a:rPr>
              <a:t>PROFIBUS</a:t>
            </a:r>
            <a:r>
              <a:rPr lang="es-ES"/>
              <a:t>, </a:t>
            </a:r>
            <a:r>
              <a:rPr b="1" lang="es-ES" u="sng">
                <a:solidFill>
                  <a:schemeClr val="hlink"/>
                </a:solidFill>
                <a:hlinkClick r:id="rId9"/>
              </a:rPr>
              <a:t>Modbus</a:t>
            </a:r>
            <a:r>
              <a:rPr lang="es-ES"/>
              <a:t>, DeviceNet, etc.</a:t>
            </a:r>
            <a:endParaRPr/>
          </a:p>
          <a:p>
            <a:pPr indent="0" lvl="0" marL="0" rtl="0" algn="l">
              <a:spcBef>
                <a:spcPts val="360"/>
              </a:spcBef>
              <a:spcAft>
                <a:spcPts val="0"/>
              </a:spcAft>
              <a:buNone/>
            </a:pPr>
            <a:r>
              <a:rPr lang="es-ES"/>
              <a:t>De la jerarquía anterior podemos concluir que hay un flujo continuo de información desde el nivel alto al nivel bajo y viceversa. Si asumimos esta forma gráfica, es como una pirámide en la que a medida que subimos, la información se agrega y mientras bajamos, obtenemos información detallada sobre el proceso.</a:t>
            </a:r>
            <a:endParaRPr/>
          </a:p>
          <a:p>
            <a:pPr indent="0" lvl="0" marL="0" rtl="0" algn="l">
              <a:spcBef>
                <a:spcPts val="360"/>
              </a:spcBef>
              <a:spcAft>
                <a:spcPts val="0"/>
              </a:spcAft>
              <a:buNone/>
            </a:pPr>
            <a:r>
              <a:t/>
            </a:r>
            <a:endParaRPr/>
          </a:p>
        </p:txBody>
      </p:sp>
      <p:sp>
        <p:nvSpPr>
          <p:cNvPr id="470" name="Google Shape;470;p21: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2: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8" name="Google Shape;478;p22: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a:t>Consignas: marcha, emergencia, temperatura, contador,….</a:t>
            </a:r>
            <a:endParaRPr/>
          </a:p>
        </p:txBody>
      </p:sp>
      <p:sp>
        <p:nvSpPr>
          <p:cNvPr id="479" name="Google Shape;479;p22: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3: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2" name="Google Shape;492;p23: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93" name="Google Shape;493;p23: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4:notes"/>
          <p:cNvSpPr/>
          <p:nvPr>
            <p:ph idx="2" type="sldImg"/>
          </p:nvPr>
        </p:nvSpPr>
        <p:spPr>
          <a:xfrm>
            <a:off x="992188" y="396875"/>
            <a:ext cx="5116512"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4" name="Google Shape;504;p24:notes"/>
          <p:cNvSpPr txBox="1"/>
          <p:nvPr>
            <p:ph idx="1" type="body"/>
          </p:nvPr>
        </p:nvSpPr>
        <p:spPr>
          <a:xfrm>
            <a:off x="709931" y="4861442"/>
            <a:ext cx="5679440" cy="4605576"/>
          </a:xfrm>
          <a:prstGeom prst="rect">
            <a:avLst/>
          </a:prstGeom>
          <a:noFill/>
          <a:ln>
            <a:noFill/>
          </a:ln>
          <a:effectLst>
            <a:outerShdw rotWithShape="0" algn="ctr" dir="2700000" dist="17961">
              <a:srgbClr val="001F3D"/>
            </a:outerShdw>
          </a:effectLst>
        </p:spPr>
        <p:txBody>
          <a:bodyPr anchorCtr="0" anchor="t" bIns="49500" lIns="99025" spcFirstLastPara="1" rIns="99025" wrap="square" tIns="49500">
            <a:noAutofit/>
          </a:bodyPr>
          <a:lstStyle/>
          <a:p>
            <a:pPr indent="0" lvl="0" marL="0" rtl="0" algn="l">
              <a:spcBef>
                <a:spcPts val="0"/>
              </a:spcBef>
              <a:spcAft>
                <a:spcPts val="0"/>
              </a:spcAft>
              <a:buNone/>
            </a:pPr>
            <a:r>
              <a:rPr lang="es-ES"/>
              <a:t>En este contexto queda de manifiesto la importancia del </a:t>
            </a:r>
            <a:r>
              <a:rPr b="1" lang="es-ES"/>
              <a:t>desarrollo de Sistemas de Control Industrial: </a:t>
            </a:r>
            <a:r>
              <a:rPr lang="es-ES"/>
              <a:t>Se precisan nuevas arquitecturas de control industrial basadas en el conocimiento que sean robustas, interoperables, adaptables, reconfigurables y tolerante a fallos para poder afrontar la replanificación de la producción ante variaciones o fluctuaciones en la demanda y la gestión de situaciones inusuales o fuera de control. Además del aumento del nivel de inteligencia de dichos sistemas, no se deben olvidar aspectos como seguridad, ergonomía e interacción hombre-máquina para proporcionar una planta de producción orientada al personal.</a:t>
            </a:r>
            <a:endParaRPr/>
          </a:p>
          <a:p>
            <a:pPr indent="0" lvl="0" marL="0" rtl="0" algn="l">
              <a:spcBef>
                <a:spcPts val="360"/>
              </a:spcBef>
              <a:spcAft>
                <a:spcPts val="0"/>
              </a:spcAft>
              <a:buNone/>
            </a:pPr>
            <a:r>
              <a:rPr lang="es-ES"/>
              <a:t>No obstante, hay que tener en cuenta que los sistemas de control industrial presentan </a:t>
            </a:r>
            <a:r>
              <a:rPr b="1" lang="es-ES"/>
              <a:t>características especiales </a:t>
            </a:r>
            <a:r>
              <a:rPr lang="es-ES"/>
              <a:t>tanto </a:t>
            </a:r>
            <a:r>
              <a:rPr b="1" lang="es-ES"/>
              <a:t>por el entorno a controlar </a:t>
            </a:r>
            <a:r>
              <a:rPr lang="es-ES"/>
              <a:t>(procesos industriales) como </a:t>
            </a:r>
            <a:r>
              <a:rPr b="1" lang="es-ES"/>
              <a:t>por los equipos empleados </a:t>
            </a:r>
            <a:r>
              <a:rPr lang="es-ES"/>
              <a:t>en realizar el control (Controladores Lógicos Programables - PLCs - sistemas de comunicación industrial específicos - fieldbus -, y dispositivos de E/S dedicados). Aunque tradicionalmente cada fabricante de equipos de control proporcionaba sistemas propietarios (basados en sus propias arquitecturas software y lenguajes de programación) para el desarrollo de los proyectos de automatización, en los últimos años varias organizaciones internacionales han realizado un </a:t>
            </a:r>
            <a:r>
              <a:rPr b="1" lang="es-ES"/>
              <a:t>gran esfuerzo en promocionar el uso de estándares en el campo de la automatización industrial. </a:t>
            </a:r>
            <a:endParaRPr/>
          </a:p>
          <a:p>
            <a:pPr indent="0" lvl="0" marL="0" rtl="0" algn="l">
              <a:spcBef>
                <a:spcPts val="360"/>
              </a:spcBef>
              <a:spcAft>
                <a:spcPts val="0"/>
              </a:spcAft>
              <a:buNone/>
            </a:pPr>
            <a:r>
              <a:rPr lang="es-ES"/>
              <a:t>En cuanto al </a:t>
            </a:r>
            <a:r>
              <a:rPr b="1" lang="es-ES"/>
              <a:t>diseño</a:t>
            </a:r>
            <a:r>
              <a:rPr lang="es-ES"/>
              <a:t> de este tipo de sistemas, se requiere la participación de un conjunto </a:t>
            </a:r>
            <a:r>
              <a:rPr b="1" lang="es-ES"/>
              <a:t>multidisciplinar de expertos</a:t>
            </a:r>
            <a:r>
              <a:rPr lang="es-ES"/>
              <a:t>, que precisan un entorno de diseño capaz de gestionar la colaboración entre el conjunto. Normalmente esta </a:t>
            </a:r>
            <a:r>
              <a:rPr b="1" lang="es-ES"/>
              <a:t>colaboración se realiza de forma manual</a:t>
            </a:r>
            <a:r>
              <a:rPr lang="es-ES"/>
              <a:t>, por lo que un entorno que facilite la integración y la colaboración de las herramientas involucradas en el diseño de la aplicación, evitaría errores derivados de la interpretación de los resultados obtenidos en etapas anteriores.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5: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7" name="Google Shape;527;p25: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b="1" lang="es-ES"/>
              <a:t>Industrias pesadas o de base: </a:t>
            </a:r>
            <a:r>
              <a:rPr lang="es-ES"/>
              <a:t>Utilizan grandes cantidades de materia prima y energía. Producen bienes semielaborados para abastecer a otras industrias.</a:t>
            </a:r>
            <a:endParaRPr/>
          </a:p>
          <a:p>
            <a:pPr indent="0" lvl="0" marL="0" rtl="0" algn="l">
              <a:spcBef>
                <a:spcPts val="0"/>
              </a:spcBef>
              <a:spcAft>
                <a:spcPts val="0"/>
              </a:spcAft>
              <a:buNone/>
            </a:pPr>
            <a:r>
              <a:rPr b="1" lang="es-ES"/>
              <a:t>Industrias de bienes de equipo: </a:t>
            </a:r>
            <a:r>
              <a:rPr lang="es-ES"/>
              <a:t>Producen bienes de producción para otras actividades pero no utilizan tanta energía ni materia prima como las industrias pesadas o de base.</a:t>
            </a:r>
            <a:endParaRPr/>
          </a:p>
          <a:p>
            <a:pPr indent="0" lvl="0" marL="0" rtl="0" algn="l">
              <a:spcBef>
                <a:spcPts val="0"/>
              </a:spcBef>
              <a:spcAft>
                <a:spcPts val="0"/>
              </a:spcAft>
              <a:buNone/>
            </a:pPr>
            <a:r>
              <a:rPr b="1" lang="es-ES"/>
              <a:t>Industrias ligeras o de uso y consumo: </a:t>
            </a:r>
            <a:r>
              <a:rPr lang="es-ES"/>
              <a:t>Producen bienes directamente para el consumidor.</a:t>
            </a:r>
            <a:endParaRPr/>
          </a:p>
          <a:p>
            <a:pPr indent="0" lvl="0" marL="0" rtl="0" algn="l">
              <a:spcBef>
                <a:spcPts val="0"/>
              </a:spcBef>
              <a:spcAft>
                <a:spcPts val="0"/>
              </a:spcAft>
              <a:buNone/>
            </a:pPr>
            <a:r>
              <a:t/>
            </a:r>
            <a:endParaRPr/>
          </a:p>
        </p:txBody>
      </p:sp>
      <p:sp>
        <p:nvSpPr>
          <p:cNvPr id="528" name="Google Shape;528;p25: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6: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2" name="Google Shape;542;p26: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43" name="Google Shape;543;p26: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7:notes"/>
          <p:cNvSpPr txBox="1"/>
          <p:nvPr>
            <p:ph idx="1" type="body"/>
          </p:nvPr>
        </p:nvSpPr>
        <p:spPr>
          <a:xfrm>
            <a:off x="709931" y="4861442"/>
            <a:ext cx="5679440" cy="4605576"/>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61" name="Google Shape;561;p27: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28: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0" name="Google Shape;580;p28: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a:latin typeface="Comic Sans MS"/>
                <a:ea typeface="Comic Sans MS"/>
                <a:cs typeface="Comic Sans MS"/>
                <a:sym typeface="Comic Sans MS"/>
              </a:rPr>
              <a:t>Seg</a:t>
            </a:r>
            <a:r>
              <a:rPr lang="es-ES"/>
              <a:t>ú</a:t>
            </a:r>
            <a:r>
              <a:rPr lang="es-ES">
                <a:latin typeface="Comic Sans MS"/>
                <a:ea typeface="Comic Sans MS"/>
                <a:cs typeface="Comic Sans MS"/>
                <a:sym typeface="Comic Sans MS"/>
              </a:rPr>
              <a:t>n se ha indicado en la introducci</a:t>
            </a:r>
            <a:r>
              <a:rPr lang="es-ES"/>
              <a:t>ó</a:t>
            </a:r>
            <a:r>
              <a:rPr lang="es-ES">
                <a:latin typeface="Comic Sans MS"/>
                <a:ea typeface="Comic Sans MS"/>
                <a:cs typeface="Comic Sans MS"/>
                <a:sym typeface="Comic Sans MS"/>
              </a:rPr>
              <a:t>n, el objetivo de un sistema de control es el de gobernar la respuesta de una </a:t>
            </a:r>
            <a:r>
              <a:rPr i="1" lang="es-ES">
                <a:latin typeface="Comic Sans MS"/>
                <a:ea typeface="Comic Sans MS"/>
                <a:cs typeface="Comic Sans MS"/>
                <a:sym typeface="Comic Sans MS"/>
              </a:rPr>
              <a:t>planta, </a:t>
            </a:r>
            <a:r>
              <a:rPr lang="es-ES">
                <a:latin typeface="Comic Sans MS"/>
                <a:ea typeface="Comic Sans MS"/>
                <a:cs typeface="Comic Sans MS"/>
                <a:sym typeface="Comic Sans MS"/>
              </a:rPr>
              <a:t>sin que el operador intervenga directamente sobre sus elementos de salida.  Dicho operador manipula </a:t>
            </a:r>
            <a:r>
              <a:rPr lang="es-ES"/>
              <a:t>ú</a:t>
            </a:r>
            <a:r>
              <a:rPr lang="es-ES">
                <a:latin typeface="Comic Sans MS"/>
                <a:ea typeface="Comic Sans MS"/>
                <a:cs typeface="Comic Sans MS"/>
                <a:sym typeface="Comic Sans MS"/>
              </a:rPr>
              <a:t>nicamente las magnitudes denominadas de </a:t>
            </a:r>
            <a:r>
              <a:rPr i="1" lang="es-ES">
                <a:latin typeface="Comic Sans MS"/>
                <a:ea typeface="Comic Sans MS"/>
                <a:cs typeface="Comic Sans MS"/>
                <a:sym typeface="Comic Sans MS"/>
              </a:rPr>
              <a:t>consigna </a:t>
            </a:r>
            <a:r>
              <a:rPr lang="es-ES">
                <a:latin typeface="Comic Sans MS"/>
                <a:ea typeface="Comic Sans MS"/>
                <a:cs typeface="Comic Sans MS"/>
                <a:sym typeface="Comic Sans MS"/>
              </a:rPr>
              <a:t>y el sistema de control se encarga de gobernar dicha salida a trav</a:t>
            </a:r>
            <a:r>
              <a:rPr lang="es-ES"/>
              <a:t>é</a:t>
            </a:r>
            <a:r>
              <a:rPr lang="es-ES">
                <a:latin typeface="Comic Sans MS"/>
                <a:ea typeface="Comic Sans MS"/>
                <a:cs typeface="Comic Sans MS"/>
                <a:sym typeface="Comic Sans MS"/>
              </a:rPr>
              <a:t>s de los </a:t>
            </a:r>
            <a:r>
              <a:rPr i="1" lang="es-ES">
                <a:latin typeface="Comic Sans MS"/>
                <a:ea typeface="Comic Sans MS"/>
                <a:cs typeface="Comic Sans MS"/>
                <a:sym typeface="Comic Sans MS"/>
              </a:rPr>
              <a:t>accionamientos.</a:t>
            </a:r>
            <a:endParaRPr>
              <a:latin typeface="Comic Sans MS"/>
              <a:ea typeface="Comic Sans MS"/>
              <a:cs typeface="Comic Sans MS"/>
              <a:sym typeface="Comic Sans MS"/>
            </a:endParaRPr>
          </a:p>
          <a:p>
            <a:pPr indent="0" lvl="0" marL="0" rtl="0" algn="l">
              <a:spcBef>
                <a:spcPts val="360"/>
              </a:spcBef>
              <a:spcAft>
                <a:spcPts val="0"/>
              </a:spcAft>
              <a:buNone/>
            </a:pPr>
            <a:r>
              <a:rPr lang="es-ES">
                <a:latin typeface="Comic Sans MS"/>
                <a:ea typeface="Comic Sans MS"/>
                <a:cs typeface="Comic Sans MS"/>
                <a:sym typeface="Comic Sans MS"/>
              </a:rPr>
              <a:t>El concepto lleva de alguna forma impl</a:t>
            </a:r>
            <a:r>
              <a:rPr lang="es-ES"/>
              <a:t>í</a:t>
            </a:r>
            <a:r>
              <a:rPr lang="es-ES">
                <a:latin typeface="Comic Sans MS"/>
                <a:ea typeface="Comic Sans MS"/>
                <a:cs typeface="Comic Sans MS"/>
                <a:sym typeface="Comic Sans MS"/>
              </a:rPr>
              <a:t>cito que el </a:t>
            </a:r>
            <a:r>
              <a:rPr b="1" lang="es-ES">
                <a:latin typeface="Comic Sans MS"/>
                <a:ea typeface="Comic Sans MS"/>
                <a:cs typeface="Comic Sans MS"/>
                <a:sym typeface="Comic Sans MS"/>
              </a:rPr>
              <a:t>sistema de control</a:t>
            </a:r>
            <a:r>
              <a:rPr lang="es-ES">
                <a:latin typeface="Comic Sans MS"/>
                <a:ea typeface="Comic Sans MS"/>
                <a:cs typeface="Comic Sans MS"/>
                <a:sym typeface="Comic Sans MS"/>
              </a:rPr>
              <a:t> opera, en general, con </a:t>
            </a:r>
            <a:r>
              <a:rPr b="1" lang="es-ES">
                <a:latin typeface="Comic Sans MS"/>
                <a:ea typeface="Comic Sans MS"/>
                <a:cs typeface="Comic Sans MS"/>
                <a:sym typeface="Comic Sans MS"/>
              </a:rPr>
              <a:t>magnitudes de baja potencia</a:t>
            </a:r>
            <a:r>
              <a:rPr lang="es-ES">
                <a:latin typeface="Comic Sans MS"/>
                <a:ea typeface="Comic Sans MS"/>
                <a:cs typeface="Comic Sans MS"/>
                <a:sym typeface="Comic Sans MS"/>
              </a:rPr>
              <a:t>, llamadas gen</a:t>
            </a:r>
            <a:r>
              <a:rPr lang="es-ES"/>
              <a:t>é</a:t>
            </a:r>
            <a:r>
              <a:rPr lang="es-ES">
                <a:latin typeface="Comic Sans MS"/>
                <a:ea typeface="Comic Sans MS"/>
                <a:cs typeface="Comic Sans MS"/>
                <a:sym typeface="Comic Sans MS"/>
              </a:rPr>
              <a:t>ricamente </a:t>
            </a:r>
            <a:r>
              <a:rPr b="1" lang="es-ES">
                <a:latin typeface="Comic Sans MS"/>
                <a:ea typeface="Comic Sans MS"/>
                <a:cs typeface="Comic Sans MS"/>
                <a:sym typeface="Comic Sans MS"/>
              </a:rPr>
              <a:t>se</a:t>
            </a:r>
            <a:r>
              <a:rPr b="1" i="1" lang="es-ES"/>
              <a:t>ñ</a:t>
            </a:r>
            <a:r>
              <a:rPr b="1" i="1" lang="es-ES">
                <a:latin typeface="Comic Sans MS"/>
                <a:ea typeface="Comic Sans MS"/>
                <a:cs typeface="Comic Sans MS"/>
                <a:sym typeface="Comic Sans MS"/>
              </a:rPr>
              <a:t>ales</a:t>
            </a:r>
            <a:r>
              <a:rPr i="1" lang="es-ES">
                <a:latin typeface="Comic Sans MS"/>
                <a:ea typeface="Comic Sans MS"/>
                <a:cs typeface="Comic Sans MS"/>
                <a:sym typeface="Comic Sans MS"/>
              </a:rPr>
              <a:t>, </a:t>
            </a:r>
            <a:r>
              <a:rPr lang="es-ES">
                <a:latin typeface="Comic Sans MS"/>
                <a:ea typeface="Comic Sans MS"/>
                <a:cs typeface="Comic Sans MS"/>
                <a:sym typeface="Comic Sans MS"/>
              </a:rPr>
              <a:t>y </a:t>
            </a:r>
            <a:r>
              <a:rPr b="1" lang="es-ES">
                <a:latin typeface="Comic Sans MS"/>
                <a:ea typeface="Comic Sans MS"/>
                <a:cs typeface="Comic Sans MS"/>
                <a:sym typeface="Comic Sans MS"/>
              </a:rPr>
              <a:t>gobierna unos accionamientos</a:t>
            </a:r>
            <a:r>
              <a:rPr lang="es-ES">
                <a:latin typeface="Comic Sans MS"/>
                <a:ea typeface="Comic Sans MS"/>
                <a:cs typeface="Comic Sans MS"/>
                <a:sym typeface="Comic Sans MS"/>
              </a:rPr>
              <a:t> que son los que realmente modulan la potencia entregada a la planta. </a:t>
            </a:r>
            <a:endParaRPr/>
          </a:p>
          <a:p>
            <a:pPr indent="0" lvl="0" marL="0" rtl="0" algn="l">
              <a:spcBef>
                <a:spcPts val="360"/>
              </a:spcBef>
              <a:spcAft>
                <a:spcPts val="0"/>
              </a:spcAft>
              <a:buNone/>
            </a:pPr>
            <a:r>
              <a:rPr lang="es-ES">
                <a:latin typeface="Comic Sans MS"/>
                <a:ea typeface="Comic Sans MS"/>
                <a:cs typeface="Comic Sans MS"/>
                <a:sym typeface="Comic Sans MS"/>
              </a:rPr>
              <a:t>Seg</a:t>
            </a:r>
            <a:r>
              <a:rPr lang="es-ES"/>
              <a:t>ú</a:t>
            </a:r>
            <a:r>
              <a:rPr lang="es-ES">
                <a:latin typeface="Comic Sans MS"/>
                <a:ea typeface="Comic Sans MS"/>
                <a:cs typeface="Comic Sans MS"/>
                <a:sym typeface="Comic Sans MS"/>
              </a:rPr>
              <a:t>n la definici</a:t>
            </a:r>
            <a:r>
              <a:rPr lang="es-ES"/>
              <a:t>ó</a:t>
            </a:r>
            <a:r>
              <a:rPr lang="es-ES">
                <a:latin typeface="Comic Sans MS"/>
                <a:ea typeface="Comic Sans MS"/>
                <a:cs typeface="Comic Sans MS"/>
                <a:sym typeface="Comic Sans MS"/>
              </a:rPr>
              <a:t>n anterior, el conjunto de sistema de control y accionamientos se limitar</a:t>
            </a:r>
            <a:r>
              <a:rPr lang="es-ES"/>
              <a:t>í</a:t>
            </a:r>
            <a:r>
              <a:rPr lang="es-ES">
                <a:latin typeface="Comic Sans MS"/>
                <a:ea typeface="Comic Sans MS"/>
                <a:cs typeface="Comic Sans MS"/>
                <a:sym typeface="Comic Sans MS"/>
              </a:rPr>
              <a:t>a a ser un convertidor amplificador de potencia que ejecuta las </a:t>
            </a:r>
            <a:r>
              <a:rPr lang="es-ES"/>
              <a:t>ó</a:t>
            </a:r>
            <a:r>
              <a:rPr lang="es-ES">
                <a:latin typeface="Comic Sans MS"/>
                <a:ea typeface="Comic Sans MS"/>
                <a:cs typeface="Comic Sans MS"/>
                <a:sym typeface="Comic Sans MS"/>
              </a:rPr>
              <a:t>rdenes dadas a trav</a:t>
            </a:r>
            <a:r>
              <a:rPr lang="es-ES"/>
              <a:t>é</a:t>
            </a:r>
            <a:r>
              <a:rPr lang="es-ES">
                <a:latin typeface="Comic Sans MS"/>
                <a:ea typeface="Comic Sans MS"/>
                <a:cs typeface="Comic Sans MS"/>
                <a:sym typeface="Comic Sans MS"/>
              </a:rPr>
              <a:t>s de las magnitudes de consigna.  Este tipo de sistema de control se denomina en </a:t>
            </a:r>
            <a:r>
              <a:rPr b="1" i="1" lang="es-ES">
                <a:latin typeface="Comic Sans MS"/>
                <a:ea typeface="Comic Sans MS"/>
                <a:cs typeface="Comic Sans MS"/>
                <a:sym typeface="Comic Sans MS"/>
              </a:rPr>
              <a:t>lazo abierto</a:t>
            </a:r>
            <a:r>
              <a:rPr i="1" lang="es-ES">
                <a:latin typeface="Comic Sans MS"/>
                <a:ea typeface="Comic Sans MS"/>
                <a:cs typeface="Comic Sans MS"/>
                <a:sym typeface="Comic Sans MS"/>
              </a:rPr>
              <a:t>, </a:t>
            </a:r>
            <a:r>
              <a:rPr lang="es-ES">
                <a:latin typeface="Comic Sans MS"/>
                <a:ea typeface="Comic Sans MS"/>
                <a:cs typeface="Comic Sans MS"/>
                <a:sym typeface="Comic Sans MS"/>
              </a:rPr>
              <a:t>por el hecho que no recibe ning</a:t>
            </a:r>
            <a:r>
              <a:rPr lang="es-ES"/>
              <a:t>ú</a:t>
            </a:r>
            <a:r>
              <a:rPr lang="es-ES">
                <a:latin typeface="Comic Sans MS"/>
                <a:ea typeface="Comic Sans MS"/>
                <a:cs typeface="Comic Sans MS"/>
                <a:sym typeface="Comic Sans MS"/>
              </a:rPr>
              <a:t>n tipo de informaci</a:t>
            </a:r>
            <a:r>
              <a:rPr lang="es-ES"/>
              <a:t>ó</a:t>
            </a:r>
            <a:r>
              <a:rPr lang="es-ES">
                <a:latin typeface="Comic Sans MS"/>
                <a:ea typeface="Comic Sans MS"/>
                <a:cs typeface="Comic Sans MS"/>
                <a:sym typeface="Comic Sans MS"/>
              </a:rPr>
              <a:t>n del comportamiento de la planta.</a:t>
            </a:r>
            <a:endParaRPr/>
          </a:p>
          <a:p>
            <a:pPr indent="0" lvl="0" marL="0" rtl="0" algn="l">
              <a:spcBef>
                <a:spcPts val="360"/>
              </a:spcBef>
              <a:spcAft>
                <a:spcPts val="0"/>
              </a:spcAft>
              <a:buNone/>
            </a:pPr>
            <a:r>
              <a:rPr b="1" lang="es-ES">
                <a:latin typeface="Comic Sans MS"/>
                <a:ea typeface="Comic Sans MS"/>
                <a:cs typeface="Comic Sans MS"/>
                <a:sym typeface="Comic Sans MS"/>
              </a:rPr>
              <a:t>Ejemplo: </a:t>
            </a:r>
            <a:endParaRPr/>
          </a:p>
          <a:p>
            <a:pPr indent="0" lvl="1" marL="457200" rtl="0" algn="l">
              <a:spcBef>
                <a:spcPts val="360"/>
              </a:spcBef>
              <a:spcAft>
                <a:spcPts val="0"/>
              </a:spcAft>
              <a:buNone/>
            </a:pPr>
            <a:r>
              <a:rPr lang="es-ES">
                <a:latin typeface="Comic Sans MS"/>
                <a:ea typeface="Comic Sans MS"/>
                <a:cs typeface="Comic Sans MS"/>
                <a:sym typeface="Comic Sans MS"/>
              </a:rPr>
              <a:t>Los programas de la</a:t>
            </a:r>
            <a:r>
              <a:rPr b="1" lang="es-ES">
                <a:latin typeface="Comic Sans MS"/>
                <a:ea typeface="Comic Sans MS"/>
                <a:cs typeface="Comic Sans MS"/>
                <a:sym typeface="Comic Sans MS"/>
              </a:rPr>
              <a:t> </a:t>
            </a:r>
            <a:r>
              <a:rPr lang="es-ES">
                <a:latin typeface="Comic Sans MS"/>
                <a:ea typeface="Comic Sans MS"/>
                <a:cs typeface="Comic Sans MS"/>
                <a:sym typeface="Comic Sans MS"/>
              </a:rPr>
              <a:t>Lavadora.</a:t>
            </a:r>
            <a:endParaRPr/>
          </a:p>
          <a:p>
            <a:pPr indent="0" lvl="0" marL="0" rtl="0" algn="l">
              <a:spcBef>
                <a:spcPts val="0"/>
              </a:spcBef>
              <a:spcAft>
                <a:spcPts val="0"/>
              </a:spcAft>
              <a:buNone/>
            </a:pPr>
            <a:r>
              <a:t/>
            </a:r>
            <a:endParaRPr/>
          </a:p>
        </p:txBody>
      </p:sp>
      <p:sp>
        <p:nvSpPr>
          <p:cNvPr id="581" name="Google Shape;581;p28: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9: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6" name="Google Shape;606;p29: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a:latin typeface="Comic Sans MS"/>
                <a:ea typeface="Comic Sans MS"/>
                <a:cs typeface="Comic Sans MS"/>
                <a:sym typeface="Comic Sans MS"/>
              </a:rPr>
              <a:t>Lo habitual, sin embargo, es que el sistema de control se encargue de la toma de ciertas decisiones ante determinados comportamientos de la planta, habl</a:t>
            </a:r>
            <a:r>
              <a:rPr lang="es-ES"/>
              <a:t>á</a:t>
            </a:r>
            <a:r>
              <a:rPr lang="es-ES">
                <a:latin typeface="Comic Sans MS"/>
                <a:ea typeface="Comic Sans MS"/>
                <a:cs typeface="Comic Sans MS"/>
                <a:sym typeface="Comic Sans MS"/>
              </a:rPr>
              <a:t>ndose entonces de </a:t>
            </a:r>
            <a:r>
              <a:rPr b="1" i="1" lang="es-ES">
                <a:latin typeface="Comic Sans MS"/>
                <a:ea typeface="Comic Sans MS"/>
                <a:cs typeface="Comic Sans MS"/>
                <a:sym typeface="Comic Sans MS"/>
              </a:rPr>
              <a:t>sistemas autom</a:t>
            </a:r>
            <a:r>
              <a:rPr b="1" i="1" lang="es-ES"/>
              <a:t>á</a:t>
            </a:r>
            <a:r>
              <a:rPr b="1" i="1" lang="es-ES">
                <a:latin typeface="Comic Sans MS"/>
                <a:ea typeface="Comic Sans MS"/>
                <a:cs typeface="Comic Sans MS"/>
                <a:sym typeface="Comic Sans MS"/>
              </a:rPr>
              <a:t>ticos de control</a:t>
            </a:r>
            <a:r>
              <a:rPr i="1" lang="es-ES">
                <a:latin typeface="Comic Sans MS"/>
                <a:ea typeface="Comic Sans MS"/>
                <a:cs typeface="Comic Sans MS"/>
                <a:sym typeface="Comic Sans MS"/>
              </a:rPr>
              <a:t>.  </a:t>
            </a:r>
            <a:r>
              <a:rPr lang="es-ES">
                <a:latin typeface="Comic Sans MS"/>
                <a:ea typeface="Comic Sans MS"/>
                <a:cs typeface="Comic Sans MS"/>
                <a:sym typeface="Comic Sans MS"/>
              </a:rPr>
              <a:t>Para ello se requiere la existencia de unos </a:t>
            </a:r>
            <a:r>
              <a:rPr b="1" i="1" lang="es-ES">
                <a:latin typeface="Comic Sans MS"/>
                <a:ea typeface="Comic Sans MS"/>
                <a:cs typeface="Comic Sans MS"/>
                <a:sym typeface="Comic Sans MS"/>
              </a:rPr>
              <a:t>sensores</a:t>
            </a:r>
            <a:r>
              <a:rPr i="1" lang="es-ES">
                <a:latin typeface="Comic Sans MS"/>
                <a:ea typeface="Comic Sans MS"/>
                <a:cs typeface="Comic Sans MS"/>
                <a:sym typeface="Comic Sans MS"/>
              </a:rPr>
              <a:t> </a:t>
            </a:r>
            <a:r>
              <a:rPr lang="es-ES">
                <a:latin typeface="Comic Sans MS"/>
                <a:ea typeface="Comic Sans MS"/>
                <a:cs typeface="Comic Sans MS"/>
                <a:sym typeface="Comic Sans MS"/>
              </a:rPr>
              <a:t>que detecten el comportamiento de dicha planta y de unas </a:t>
            </a:r>
            <a:r>
              <a:rPr b="1" i="1" lang="es-ES">
                <a:latin typeface="Comic Sans MS"/>
                <a:ea typeface="Comic Sans MS"/>
                <a:cs typeface="Comic Sans MS"/>
                <a:sym typeface="Comic Sans MS"/>
              </a:rPr>
              <a:t>interfaces</a:t>
            </a:r>
            <a:r>
              <a:rPr i="1" lang="es-ES">
                <a:latin typeface="Comic Sans MS"/>
                <a:ea typeface="Comic Sans MS"/>
                <a:cs typeface="Comic Sans MS"/>
                <a:sym typeface="Comic Sans MS"/>
              </a:rPr>
              <a:t> para </a:t>
            </a:r>
            <a:r>
              <a:rPr lang="es-ES">
                <a:latin typeface="Comic Sans MS"/>
                <a:ea typeface="Comic Sans MS"/>
                <a:cs typeface="Comic Sans MS"/>
                <a:sym typeface="Comic Sans MS"/>
              </a:rPr>
              <a:t>adaptar las se</a:t>
            </a:r>
            <a:r>
              <a:rPr lang="es-ES"/>
              <a:t>ñ</a:t>
            </a:r>
            <a:r>
              <a:rPr lang="es-ES">
                <a:latin typeface="Comic Sans MS"/>
                <a:ea typeface="Comic Sans MS"/>
                <a:cs typeface="Comic Sans MS"/>
                <a:sym typeface="Comic Sans MS"/>
              </a:rPr>
              <a:t>ales de los sensores a las entradas del sistema de control.</a:t>
            </a:r>
            <a:endParaRPr/>
          </a:p>
          <a:p>
            <a:pPr indent="0" lvl="0" marL="0" rtl="0" algn="l">
              <a:spcBef>
                <a:spcPts val="360"/>
              </a:spcBef>
              <a:spcAft>
                <a:spcPts val="0"/>
              </a:spcAft>
              <a:buNone/>
            </a:pPr>
            <a:r>
              <a:rPr lang="es-ES">
                <a:latin typeface="Comic Sans MS"/>
                <a:ea typeface="Comic Sans MS"/>
                <a:cs typeface="Comic Sans MS"/>
                <a:sym typeface="Comic Sans MS"/>
              </a:rPr>
              <a:t>Este tipo de sistemas se denominan </a:t>
            </a:r>
            <a:r>
              <a:rPr i="1" lang="es-ES">
                <a:latin typeface="Comic Sans MS"/>
                <a:ea typeface="Comic Sans MS"/>
                <a:cs typeface="Comic Sans MS"/>
                <a:sym typeface="Comic Sans MS"/>
              </a:rPr>
              <a:t>en </a:t>
            </a:r>
            <a:r>
              <a:rPr b="1" i="1" lang="es-ES">
                <a:latin typeface="Comic Sans MS"/>
                <a:ea typeface="Comic Sans MS"/>
                <a:cs typeface="Comic Sans MS"/>
                <a:sym typeface="Comic Sans MS"/>
              </a:rPr>
              <a:t>lazo cerrado</a:t>
            </a:r>
            <a:r>
              <a:rPr i="1" lang="es-ES">
                <a:latin typeface="Comic Sans MS"/>
                <a:ea typeface="Comic Sans MS"/>
                <a:cs typeface="Comic Sans MS"/>
                <a:sym typeface="Comic Sans MS"/>
              </a:rPr>
              <a:t>, </a:t>
            </a:r>
            <a:r>
              <a:rPr lang="es-ES">
                <a:latin typeface="Comic Sans MS"/>
                <a:ea typeface="Comic Sans MS"/>
                <a:cs typeface="Comic Sans MS"/>
                <a:sym typeface="Comic Sans MS"/>
              </a:rPr>
              <a:t>ya que su diagrama muestra claramente una estructura con una </a:t>
            </a:r>
            <a:r>
              <a:rPr i="1" lang="es-ES">
                <a:latin typeface="Comic Sans MS"/>
                <a:ea typeface="Comic Sans MS"/>
                <a:cs typeface="Comic Sans MS"/>
                <a:sym typeface="Comic Sans MS"/>
              </a:rPr>
              <a:t>cadena directa </a:t>
            </a:r>
            <a:r>
              <a:rPr lang="es-ES">
                <a:latin typeface="Comic Sans MS"/>
                <a:ea typeface="Comic Sans MS"/>
                <a:cs typeface="Comic Sans MS"/>
                <a:sym typeface="Comic Sans MS"/>
              </a:rPr>
              <a:t>y un retorno o </a:t>
            </a:r>
            <a:r>
              <a:rPr i="1" lang="es-ES">
                <a:latin typeface="Comic Sans MS"/>
                <a:ea typeface="Comic Sans MS"/>
                <a:cs typeface="Comic Sans MS"/>
                <a:sym typeface="Comic Sans MS"/>
              </a:rPr>
              <a:t>realimentaci</a:t>
            </a:r>
            <a:r>
              <a:rPr i="1" lang="es-ES"/>
              <a:t>ó</a:t>
            </a:r>
            <a:r>
              <a:rPr i="1" lang="es-ES">
                <a:latin typeface="Comic Sans MS"/>
                <a:ea typeface="Comic Sans MS"/>
                <a:cs typeface="Comic Sans MS"/>
                <a:sym typeface="Comic Sans MS"/>
              </a:rPr>
              <a:t>n, </a:t>
            </a:r>
            <a:r>
              <a:rPr lang="es-ES">
                <a:latin typeface="Comic Sans MS"/>
                <a:ea typeface="Comic Sans MS"/>
                <a:cs typeface="Comic Sans MS"/>
                <a:sym typeface="Comic Sans MS"/>
              </a:rPr>
              <a:t>formando un lazo de control.</a:t>
            </a:r>
            <a:endParaRPr/>
          </a:p>
          <a:p>
            <a:pPr indent="0" lvl="0" marL="0" rtl="0" algn="l">
              <a:spcBef>
                <a:spcPts val="360"/>
              </a:spcBef>
              <a:spcAft>
                <a:spcPts val="0"/>
              </a:spcAft>
              <a:buNone/>
            </a:pPr>
            <a:r>
              <a:rPr lang="es-ES">
                <a:latin typeface="Comic Sans MS"/>
                <a:ea typeface="Comic Sans MS"/>
                <a:cs typeface="Comic Sans MS"/>
                <a:sym typeface="Comic Sans MS"/>
              </a:rPr>
              <a:t>Ejemplo: </a:t>
            </a:r>
            <a:endParaRPr/>
          </a:p>
          <a:p>
            <a:pPr indent="0" lvl="1" marL="457200" rtl="0" algn="l">
              <a:spcBef>
                <a:spcPts val="360"/>
              </a:spcBef>
              <a:spcAft>
                <a:spcPts val="0"/>
              </a:spcAft>
              <a:buNone/>
            </a:pPr>
            <a:r>
              <a:rPr lang="es-ES">
                <a:latin typeface="Comic Sans MS"/>
                <a:ea typeface="Comic Sans MS"/>
                <a:cs typeface="Comic Sans MS"/>
                <a:sym typeface="Comic Sans MS"/>
              </a:rPr>
              <a:t>El agua del retrete.</a:t>
            </a:r>
            <a:endParaRPr/>
          </a:p>
          <a:p>
            <a:pPr indent="0" lvl="0" marL="0" rtl="0" algn="l">
              <a:spcBef>
                <a:spcPts val="0"/>
              </a:spcBef>
              <a:spcAft>
                <a:spcPts val="0"/>
              </a:spcAft>
              <a:buNone/>
            </a:pPr>
            <a:r>
              <a:t/>
            </a:r>
            <a:endParaRPr/>
          </a:p>
        </p:txBody>
      </p:sp>
      <p:sp>
        <p:nvSpPr>
          <p:cNvPr id="607" name="Google Shape;607;p29: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 name="Google Shape;87;p3: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8" name="Google Shape;88;p3: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30: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4" name="Google Shape;644;p30: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b="1" lang="es-ES" sz="1500"/>
              <a:t>Lazo abierto:</a:t>
            </a:r>
            <a:endParaRPr/>
          </a:p>
          <a:p>
            <a:pPr indent="0" lvl="0" marL="0" rtl="0" algn="l">
              <a:spcBef>
                <a:spcPts val="0"/>
              </a:spcBef>
              <a:spcAft>
                <a:spcPts val="0"/>
              </a:spcAft>
              <a:buNone/>
            </a:pPr>
            <a:r>
              <a:rPr lang="es-ES"/>
              <a:t>La acción de control se calcula conociendo la dinámica del sistema, las consignas y estimando las perturbaciones. Esta estrategia de control puede</a:t>
            </a:r>
            <a:endParaRPr/>
          </a:p>
          <a:p>
            <a:pPr indent="0" lvl="0" marL="0" rtl="0" algn="l">
              <a:spcBef>
                <a:spcPts val="0"/>
              </a:spcBef>
              <a:spcAft>
                <a:spcPts val="0"/>
              </a:spcAft>
              <a:buNone/>
            </a:pPr>
            <a:r>
              <a:rPr lang="es-ES"/>
              <a:t>compensar los retrasos inherentes del sistema anticipándose a las necesidades del usuario. Sin embargo, el lazo abierto generalmente es insuficiente, debido a los errores</a:t>
            </a:r>
            <a:endParaRPr/>
          </a:p>
          <a:p>
            <a:pPr indent="0" lvl="0" marL="0" rtl="0" algn="l">
              <a:spcBef>
                <a:spcPts val="0"/>
              </a:spcBef>
              <a:spcAft>
                <a:spcPts val="0"/>
              </a:spcAft>
              <a:buNone/>
            </a:pPr>
            <a:r>
              <a:rPr lang="es-ES"/>
              <a:t>del modelo y a los errores en la estimación de las perturbaciones. Por ello, es común la asociación de lazo cerrado-lazo abierto, de modo que el lazo cerrado permite compensar</a:t>
            </a:r>
            <a:endParaRPr/>
          </a:p>
          <a:p>
            <a:pPr indent="0" lvl="0" marL="0" rtl="0" algn="l">
              <a:spcBef>
                <a:spcPts val="0"/>
              </a:spcBef>
              <a:spcAft>
                <a:spcPts val="0"/>
              </a:spcAft>
              <a:buNone/>
            </a:pPr>
            <a:r>
              <a:rPr lang="es-ES"/>
              <a:t>los errores generados por el lazo abierto.</a:t>
            </a:r>
            <a:endParaRPr/>
          </a:p>
          <a:p>
            <a:pPr indent="0" lvl="0" marL="0" rtl="0" algn="l">
              <a:spcBef>
                <a:spcPts val="0"/>
              </a:spcBef>
              <a:spcAft>
                <a:spcPts val="0"/>
              </a:spcAft>
              <a:buNone/>
            </a:pPr>
            <a:r>
              <a:rPr b="1" lang="es-ES" sz="1500"/>
              <a:t>Lazo cerrado:</a:t>
            </a:r>
            <a:endParaRPr/>
          </a:p>
          <a:p>
            <a:pPr indent="0" lvl="0" marL="0" rtl="0" algn="l">
              <a:spcBef>
                <a:spcPts val="0"/>
              </a:spcBef>
              <a:spcAft>
                <a:spcPts val="0"/>
              </a:spcAft>
              <a:buNone/>
            </a:pPr>
            <a:r>
              <a:rPr lang="es-ES"/>
              <a:t>La acción de control se calcula en función del error medido entre la variable controlada y la consigna deseada. Las perturbaciones, aunque sean</a:t>
            </a:r>
            <a:endParaRPr/>
          </a:p>
          <a:p>
            <a:pPr indent="0" lvl="0" marL="0" rtl="0" algn="l">
              <a:spcBef>
                <a:spcPts val="0"/>
              </a:spcBef>
              <a:spcAft>
                <a:spcPts val="0"/>
              </a:spcAft>
              <a:buNone/>
            </a:pPr>
            <a:r>
              <a:rPr lang="es-ES"/>
              <a:t>desconocidas son consideradas indirectamente mediante sus efectos sobre las variables de salida. Este tipo de estrategia de control puede aplicarse sea cual sea la variable</a:t>
            </a:r>
            <a:endParaRPr/>
          </a:p>
          <a:p>
            <a:pPr indent="0" lvl="0" marL="0" rtl="0" algn="l">
              <a:spcBef>
                <a:spcPts val="0"/>
              </a:spcBef>
              <a:spcAft>
                <a:spcPts val="0"/>
              </a:spcAft>
              <a:buNone/>
            </a:pPr>
            <a:r>
              <a:rPr lang="es-ES"/>
              <a:t>controlada. La gran mayoría de los sistemas de control que se desarrollan en la actualidad son en lazo cerrado.</a:t>
            </a:r>
            <a:endParaRPr/>
          </a:p>
        </p:txBody>
      </p:sp>
      <p:sp>
        <p:nvSpPr>
          <p:cNvPr id="645" name="Google Shape;645;p30: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31: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62" name="Google Shape;662;p31: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a:latin typeface="Comic Sans MS"/>
                <a:ea typeface="Comic Sans MS"/>
                <a:cs typeface="Comic Sans MS"/>
                <a:sym typeface="Comic Sans MS"/>
              </a:rPr>
              <a:t>Por el contrario, las industrias de </a:t>
            </a:r>
            <a:r>
              <a:rPr b="1" lang="es-ES">
                <a:latin typeface="Comic Sans MS"/>
                <a:ea typeface="Comic Sans MS"/>
                <a:cs typeface="Comic Sans MS"/>
                <a:sym typeface="Comic Sans MS"/>
              </a:rPr>
              <a:t>procesos discretos</a:t>
            </a:r>
            <a:r>
              <a:rPr lang="es-ES">
                <a:latin typeface="Comic Sans MS"/>
                <a:ea typeface="Comic Sans MS"/>
                <a:cs typeface="Comic Sans MS"/>
                <a:sym typeface="Comic Sans MS"/>
              </a:rPr>
              <a:t> o </a:t>
            </a:r>
            <a:r>
              <a:rPr b="1" lang="es-ES">
                <a:latin typeface="Comic Sans MS"/>
                <a:ea typeface="Comic Sans MS"/>
                <a:cs typeface="Comic Sans MS"/>
                <a:sym typeface="Comic Sans MS"/>
              </a:rPr>
              <a:t>industrias manufactureras </a:t>
            </a:r>
            <a:r>
              <a:rPr lang="es-ES">
                <a:latin typeface="Comic Sans MS"/>
                <a:ea typeface="Comic Sans MS"/>
                <a:cs typeface="Comic Sans MS"/>
                <a:sym typeface="Comic Sans MS"/>
              </a:rPr>
              <a:t>producen en forma masiva unidades discretas id</a:t>
            </a:r>
            <a:r>
              <a:rPr lang="es-ES"/>
              <a:t>é</a:t>
            </a:r>
            <a:r>
              <a:rPr lang="es-ES">
                <a:latin typeface="Comic Sans MS"/>
                <a:ea typeface="Comic Sans MS"/>
                <a:cs typeface="Comic Sans MS"/>
                <a:sym typeface="Comic Sans MS"/>
              </a:rPr>
              <a:t>nticas, es decir, manipulan piezas sueltas o lotes individuales de materiales.  </a:t>
            </a:r>
            <a:endParaRPr/>
          </a:p>
          <a:p>
            <a:pPr indent="0" lvl="0" marL="0" rtl="0" algn="l">
              <a:spcBef>
                <a:spcPts val="650"/>
              </a:spcBef>
              <a:spcAft>
                <a:spcPts val="0"/>
              </a:spcAft>
              <a:buNone/>
            </a:pPr>
            <a:r>
              <a:rPr b="1" lang="es-ES">
                <a:latin typeface="Comic Sans MS"/>
                <a:ea typeface="Comic Sans MS"/>
                <a:cs typeface="Comic Sans MS"/>
                <a:sym typeface="Comic Sans MS"/>
              </a:rPr>
              <a:t>Ejemplos t</a:t>
            </a:r>
            <a:r>
              <a:rPr b="1" lang="es-ES"/>
              <a:t>í</a:t>
            </a:r>
            <a:r>
              <a:rPr b="1" lang="es-ES">
                <a:latin typeface="Comic Sans MS"/>
                <a:ea typeface="Comic Sans MS"/>
                <a:cs typeface="Comic Sans MS"/>
                <a:sym typeface="Comic Sans MS"/>
              </a:rPr>
              <a:t>picos</a:t>
            </a:r>
            <a:r>
              <a:rPr lang="es-ES">
                <a:latin typeface="Comic Sans MS"/>
                <a:ea typeface="Comic Sans MS"/>
                <a:cs typeface="Comic Sans MS"/>
                <a:sym typeface="Comic Sans MS"/>
              </a:rPr>
              <a:t>: industria del autom</a:t>
            </a:r>
            <a:r>
              <a:rPr lang="es-ES"/>
              <a:t>ó</a:t>
            </a:r>
            <a:r>
              <a:rPr lang="es-ES">
                <a:latin typeface="Comic Sans MS"/>
                <a:ea typeface="Comic Sans MS"/>
                <a:cs typeface="Comic Sans MS"/>
                <a:sym typeface="Comic Sans MS"/>
              </a:rPr>
              <a:t>vil, fabricaci</a:t>
            </a:r>
            <a:r>
              <a:rPr lang="es-ES"/>
              <a:t>ó</a:t>
            </a:r>
            <a:r>
              <a:rPr lang="es-ES">
                <a:latin typeface="Comic Sans MS"/>
                <a:ea typeface="Comic Sans MS"/>
                <a:cs typeface="Comic Sans MS"/>
                <a:sym typeface="Comic Sans MS"/>
              </a:rPr>
              <a:t>n de botellar de vidrio, producci</a:t>
            </a:r>
            <a:r>
              <a:rPr lang="es-ES"/>
              <a:t>ó</a:t>
            </a:r>
            <a:r>
              <a:rPr lang="es-ES">
                <a:latin typeface="Comic Sans MS"/>
                <a:ea typeface="Comic Sans MS"/>
                <a:cs typeface="Comic Sans MS"/>
                <a:sym typeface="Comic Sans MS"/>
              </a:rPr>
              <a:t>n de galletas, fabricaci</a:t>
            </a:r>
            <a:r>
              <a:rPr lang="es-ES"/>
              <a:t>ó</a:t>
            </a:r>
            <a:r>
              <a:rPr lang="es-ES">
                <a:latin typeface="Comic Sans MS"/>
                <a:ea typeface="Comic Sans MS"/>
                <a:cs typeface="Comic Sans MS"/>
                <a:sym typeface="Comic Sans MS"/>
              </a:rPr>
              <a:t>n de cacerolas, etc.</a:t>
            </a:r>
            <a:endParaRPr/>
          </a:p>
          <a:p>
            <a:pPr indent="0" lvl="0" marL="0" rtl="0" algn="l">
              <a:spcBef>
                <a:spcPts val="650"/>
              </a:spcBef>
              <a:spcAft>
                <a:spcPts val="0"/>
              </a:spcAft>
              <a:buNone/>
            </a:pPr>
            <a:r>
              <a:rPr lang="es-ES">
                <a:latin typeface="Comic Sans MS"/>
                <a:ea typeface="Comic Sans MS"/>
                <a:cs typeface="Comic Sans MS"/>
                <a:sym typeface="Comic Sans MS"/>
              </a:rPr>
              <a:t>El </a:t>
            </a:r>
            <a:r>
              <a:rPr b="1" lang="es-ES">
                <a:latin typeface="Comic Sans MS"/>
                <a:ea typeface="Comic Sans MS"/>
                <a:cs typeface="Comic Sans MS"/>
                <a:sym typeface="Comic Sans MS"/>
              </a:rPr>
              <a:t>objetivo </a:t>
            </a:r>
            <a:r>
              <a:rPr lang="es-ES">
                <a:latin typeface="Comic Sans MS"/>
                <a:ea typeface="Comic Sans MS"/>
                <a:cs typeface="Comic Sans MS"/>
                <a:sym typeface="Comic Sans MS"/>
              </a:rPr>
              <a:t>espec</a:t>
            </a:r>
            <a:r>
              <a:rPr lang="es-ES"/>
              <a:t>í</a:t>
            </a:r>
            <a:r>
              <a:rPr lang="es-ES">
                <a:latin typeface="Comic Sans MS"/>
                <a:ea typeface="Comic Sans MS"/>
                <a:cs typeface="Comic Sans MS"/>
                <a:sym typeface="Comic Sans MS"/>
              </a:rPr>
              <a:t>fico de los sistemas de control para procesos discretos es planificar y mantener un flujo </a:t>
            </a:r>
            <a:r>
              <a:rPr lang="es-ES"/>
              <a:t>ó</a:t>
            </a:r>
            <a:r>
              <a:rPr lang="es-ES">
                <a:latin typeface="Comic Sans MS"/>
                <a:ea typeface="Comic Sans MS"/>
                <a:cs typeface="Comic Sans MS"/>
                <a:sym typeface="Comic Sans MS"/>
              </a:rPr>
              <a:t>ptimo de materiales, de forma que no se produzcan </a:t>
            </a:r>
            <a:r>
              <a:rPr lang="es-ES"/>
              <a:t>“</a:t>
            </a:r>
            <a:r>
              <a:rPr lang="es-ES">
                <a:latin typeface="Comic Sans MS"/>
                <a:ea typeface="Comic Sans MS"/>
                <a:cs typeface="Comic Sans MS"/>
                <a:sym typeface="Comic Sans MS"/>
              </a:rPr>
              <a:t>cuellos de botella</a:t>
            </a:r>
            <a:r>
              <a:rPr lang="es-ES"/>
              <a:t>”</a:t>
            </a:r>
            <a:r>
              <a:rPr lang="es-ES">
                <a:latin typeface="Comic Sans MS"/>
                <a:ea typeface="Comic Sans MS"/>
                <a:cs typeface="Comic Sans MS"/>
                <a:sym typeface="Comic Sans MS"/>
              </a:rPr>
              <a:t> ni falta de recursos (piezas, herramientas, etc.) en ninguna de las estaciones de trabajo.</a:t>
            </a:r>
            <a:endParaRPr/>
          </a:p>
          <a:p>
            <a:pPr indent="0" lvl="0" marL="0" rtl="0" algn="l">
              <a:spcBef>
                <a:spcPts val="325"/>
              </a:spcBef>
              <a:spcAft>
                <a:spcPts val="0"/>
              </a:spcAft>
              <a:buNone/>
            </a:pPr>
            <a:r>
              <a:t/>
            </a:r>
            <a:endParaRPr/>
          </a:p>
        </p:txBody>
      </p:sp>
      <p:sp>
        <p:nvSpPr>
          <p:cNvPr id="663" name="Google Shape;663;p31: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2: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1" name="Google Shape;681;p32: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82" name="Google Shape;682;p32: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33: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02" name="Google Shape;702;p33: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a:t>PROCESOS CONTINUOS</a:t>
            </a:r>
            <a:endParaRPr/>
          </a:p>
          <a:p>
            <a:pPr indent="0" lvl="0" marL="0" rtl="0" algn="l">
              <a:spcBef>
                <a:spcPts val="0"/>
              </a:spcBef>
              <a:spcAft>
                <a:spcPts val="0"/>
              </a:spcAft>
              <a:buNone/>
            </a:pPr>
            <a:r>
              <a:rPr lang="es-ES"/>
              <a:t>El control de un proceso continuo involucra el mantenimiento de las condiciones del proceso deseadas. Calentar o enfriar objetos a cierta temperatura, mantener una presión constante en un caño de vapor, o fijar un valor de flujo de material a un recipiente para mantener un nivel constante de líquido, son ejemplos de control de procesos continuos. La condición que queremos controlar se denomina “variable de proceso”. Temperatura, presión, flujo y nivel del líquido son las variables de proceso de estos ejemplos. Los dispositivos de salida industrial son los elementos de control.</a:t>
            </a:r>
            <a:endParaRPr/>
          </a:p>
          <a:p>
            <a:pPr indent="0" lvl="0" marL="0" rtl="0" algn="l">
              <a:spcBef>
                <a:spcPts val="0"/>
              </a:spcBef>
              <a:spcAft>
                <a:spcPts val="0"/>
              </a:spcAft>
              <a:buNone/>
            </a:pPr>
            <a:r>
              <a:rPr lang="es-ES"/>
              <a:t>Motores, válvulas, calentadores, bombas y solenoides son ejemplos de dispositivos usados para controlar la energía que determina las salidas de los procesos.</a:t>
            </a:r>
            <a:endParaRPr/>
          </a:p>
          <a:p>
            <a:pPr indent="0" lvl="0" marL="0" rtl="0" algn="l">
              <a:spcBef>
                <a:spcPts val="0"/>
              </a:spcBef>
              <a:spcAft>
                <a:spcPts val="0"/>
              </a:spcAft>
              <a:buNone/>
            </a:pPr>
            <a:r>
              <a:rPr lang="es-ES"/>
              <a:t>La acción de control tomada se basa en la relación dinámica entre la configuración del dispositivo de salida y su efecto sobre el proceso. En general, el control del proceso puede ser clasificado en dos tipos: lazo abierto y lazo cerrado. El control de lazo cerrado determina la configuración de los dispositivos de salida, midiendo y evaluando durante el transcurso del proceso. En el control de lazo abierto, no se realizan controles automáticos para ver si es necesaria alguna acción correctiva.</a:t>
            </a:r>
            <a:endParaRPr/>
          </a:p>
          <a:p>
            <a:pPr indent="0" lvl="0" marL="0" rtl="0" algn="l">
              <a:spcBef>
                <a:spcPts val="0"/>
              </a:spcBef>
              <a:spcAft>
                <a:spcPts val="0"/>
              </a:spcAft>
              <a:buNone/>
            </a:pPr>
            <a:r>
              <a:rPr lang="es-ES"/>
              <a:t>Un ejemplo simple de control de lazo abierto podría ser enfriar su pieza en una noche caliente de verano. Sus opciones son usar un ventilador de ventana o un aire acondicionado. El ventilador de ventana es un dispositivo que puede configurarse a velocidad baja, media o alta al evaluar la situación de su habitación. Esta evaluación involucra comprender la relación causa-efecto entre las condiciones de la habitación y el ajuste de velocidad. También está involucrado un elemento de predicción. Una vez que decide la velocidad que usará, se acostará y dormirá toda la noche. De esta forma está configurando un sistema de control de lazo abierto. Si sus estimaciones fueron correctas, tendrá un muy buen descanso. Caso contrario, podría levantarse tiritando de frío o sudando de calor. Por otro lado, un acondicionador de aire de habitación le permite fijar la temperatura deseada. Un termostato compara continuamente la temperatura deseada con la medición de la temperatura ambiente actual. Cuando la temperatura de la habitación está por encima del valor deseado, el aire acondicionado se enciende. Cuando la habitación se enfría por debajo de este punto, el aire acondicionado se apaga. A medida que avanza la noche y la temperatura externa baja, este sistema de lazo cerrado pasará cada vez menos tiempo encendido que apagado. Este es un ejemplo de control por realimentación a lazo cerrado, debido a que la acción se toma en base a la medición de la temperatura de la habitación.</a:t>
            </a:r>
            <a:endParaRPr/>
          </a:p>
          <a:p>
            <a:pPr indent="0" lvl="0" marL="0" rtl="0" algn="l">
              <a:spcBef>
                <a:spcPts val="0"/>
              </a:spcBef>
              <a:spcAft>
                <a:spcPts val="0"/>
              </a:spcAft>
              <a:buNone/>
            </a:pPr>
            <a:r>
              <a:rPr lang="es-ES"/>
              <a:t>¿Cuál solución es mejor? Lógicamente, muchas personas prefieren el aire acondicionado, aunque otras no. Si el objetivo es mantener una temperatura agradable para dormir, cada sistema tiene sus ventajas. Desde el punto de vista del control industrial, el bajo costo y la simplicidad de configurar un ventilador de ventana a lazo abierto es muy atractiva. Por otro lado, el control automático a lazo cerrado del aire acondicionado garantiza una temperatura más estable, a medida que la temperatura exterior cambia.</a:t>
            </a:r>
            <a:endParaRPr/>
          </a:p>
          <a:p>
            <a:pPr indent="0" lvl="0" marL="0" rtl="0" algn="l">
              <a:spcBef>
                <a:spcPts val="0"/>
              </a:spcBef>
              <a:spcAft>
                <a:spcPts val="0"/>
              </a:spcAft>
              <a:buNone/>
            </a:pPr>
            <a:r>
              <a:t/>
            </a:r>
            <a:endParaRPr/>
          </a:p>
        </p:txBody>
      </p:sp>
      <p:sp>
        <p:nvSpPr>
          <p:cNvPr id="703" name="Google Shape;703;p33: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0" name="Google Shape;100;p4: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1" name="Google Shape;101;p4: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0" name="Google Shape;110;p5: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11" name="Google Shape;111;p5: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4" name="Google Shape;124;p6: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a:t>5000M La tierra</a:t>
            </a:r>
            <a:endParaRPr/>
          </a:p>
          <a:p>
            <a:pPr indent="0" lvl="0" marL="0" rtl="0" algn="l">
              <a:spcBef>
                <a:spcPts val="0"/>
              </a:spcBef>
              <a:spcAft>
                <a:spcPts val="0"/>
              </a:spcAft>
              <a:buNone/>
            </a:pPr>
            <a:r>
              <a:rPr lang="es-ES"/>
              <a:t>3500M Aparición de la vida en forma de organismos unicelulares</a:t>
            </a:r>
            <a:endParaRPr/>
          </a:p>
          <a:p>
            <a:pPr indent="0" lvl="0" marL="0" rtl="0" algn="l">
              <a:spcBef>
                <a:spcPts val="0"/>
              </a:spcBef>
              <a:spcAft>
                <a:spcPts val="0"/>
              </a:spcAft>
              <a:buNone/>
            </a:pPr>
            <a:r>
              <a:rPr lang="es-ES"/>
              <a:t>230M Aparición de los dinosaurios</a:t>
            </a:r>
            <a:endParaRPr/>
          </a:p>
          <a:p>
            <a:pPr indent="0" lvl="0" marL="0" rtl="0" algn="l">
              <a:spcBef>
                <a:spcPts val="0"/>
              </a:spcBef>
              <a:spcAft>
                <a:spcPts val="0"/>
              </a:spcAft>
              <a:buNone/>
            </a:pPr>
            <a:r>
              <a:rPr lang="es-ES"/>
              <a:t>65M Extinción de los dinosaurios</a:t>
            </a:r>
            <a:endParaRPr/>
          </a:p>
          <a:p>
            <a:pPr indent="0" lvl="0" marL="0" rtl="0" algn="l">
              <a:spcBef>
                <a:spcPts val="0"/>
              </a:spcBef>
              <a:spcAft>
                <a:spcPts val="0"/>
              </a:spcAft>
              <a:buNone/>
            </a:pPr>
            <a:r>
              <a:rPr lang="es-ES"/>
              <a:t>0,2M Homo Sapiens</a:t>
            </a:r>
            <a:endParaRPr/>
          </a:p>
          <a:p>
            <a:pPr indent="0" lvl="0" marL="0" rtl="0" algn="l">
              <a:spcBef>
                <a:spcPts val="0"/>
              </a:spcBef>
              <a:spcAft>
                <a:spcPts val="0"/>
              </a:spcAft>
              <a:buNone/>
            </a:pPr>
            <a:r>
              <a:t/>
            </a:r>
            <a:endParaRPr/>
          </a:p>
        </p:txBody>
      </p:sp>
      <p:sp>
        <p:nvSpPr>
          <p:cNvPr id="125" name="Google Shape;125;p6: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2" name="Google Shape;182;p7: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a:t>En este sentido, se considera que Alexander Graham Bell tomó su idea «prestada» ya que todo vino mucho antes. El </a:t>
            </a:r>
            <a:r>
              <a:rPr i="1" lang="es-ES"/>
              <a:t>telettrofono </a:t>
            </a:r>
            <a:r>
              <a:rPr lang="es-ES"/>
              <a:t>o teléfono se inventó el 1854 por el italiano Antonio Meucci. El propósito era simple: conectar su oficina con el dormitorio para poder hablar con su esposa enferma en inmóvil en la cama debido a una grave enfermedad. El artefacto era capaz de transmitir señales acústicas a distancia a través de señales eléctricas. En esta línea, el precursor del actual teléfono es en verdad Meucci.</a:t>
            </a:r>
            <a:endParaRPr/>
          </a:p>
          <a:p>
            <a:pPr indent="0" lvl="0" marL="0" rtl="0" algn="l">
              <a:spcBef>
                <a:spcPts val="360"/>
              </a:spcBef>
              <a:spcAft>
                <a:spcPts val="0"/>
              </a:spcAft>
              <a:buNone/>
            </a:pPr>
            <a:r>
              <a:rPr lang="es-ES"/>
              <a:t>Pero lamentablemente no tenía dinero para costear el desarrollo de dicho invento. En 1871 Meucci solo pudo, por dificultades económicas, presentar una breve descripción de su invento, pero no formalizar la patente ante la Oficina de Patentes de Estados Unidos. No fue hasta el pasado 11 de junio 2002 cuando el Congreso de los Estados Unidos reconoció a Antonio Meucci la verdadera autoría del teléfono tras ratificar la resolución 269, por la que se reconocía que el inventor del teléfono había sido Antonio Meucci.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ENIAC:</a:t>
            </a:r>
            <a:r>
              <a:rPr b="1" i="1" lang="es-ES"/>
              <a:t>E</a:t>
            </a:r>
            <a:r>
              <a:rPr i="1" lang="es-ES"/>
              <a:t>lectronic </a:t>
            </a:r>
            <a:r>
              <a:rPr b="1" i="1" lang="es-ES"/>
              <a:t>N</a:t>
            </a:r>
            <a:r>
              <a:rPr i="1" lang="es-ES"/>
              <a:t>umerical </a:t>
            </a:r>
            <a:r>
              <a:rPr b="1" i="1" lang="es-ES"/>
              <a:t>I</a:t>
            </a:r>
            <a:r>
              <a:rPr i="1" lang="es-ES"/>
              <a:t>ntegrator </a:t>
            </a:r>
            <a:r>
              <a:rPr b="1" i="1" lang="es-ES"/>
              <a:t>A</a:t>
            </a:r>
            <a:r>
              <a:rPr i="1" lang="es-ES"/>
              <a:t>nd </a:t>
            </a:r>
            <a:r>
              <a:rPr b="1" i="1" lang="es-ES"/>
              <a:t>C</a:t>
            </a:r>
            <a:r>
              <a:rPr i="1" lang="es-ES"/>
              <a:t>omputer</a:t>
            </a:r>
            <a:r>
              <a:rPr lang="es-ES"/>
              <a:t> (Computador e Integrador Numérico Electrónico) Primera computadora digital. 30Tm, 17468 tubos de vacio, 800Km de cableado, 100000 operaciones por segundo </a:t>
            </a:r>
            <a:endParaRPr/>
          </a:p>
          <a:p>
            <a:pPr indent="0" lvl="0" marL="0" rtl="0" algn="l">
              <a:spcBef>
                <a:spcPts val="0"/>
              </a:spcBef>
              <a:spcAft>
                <a:spcPts val="0"/>
              </a:spcAft>
              <a:buNone/>
            </a:pPr>
            <a:r>
              <a:rPr lang="es-ES"/>
              <a:t>Actualmente existen microprocesadores con 1400 millones de transistores integrados que llegan a 50.000 mips</a:t>
            </a:r>
            <a:endParaRPr/>
          </a:p>
          <a:p>
            <a:pPr indent="0" lvl="0" marL="0" rtl="0" algn="l">
              <a:spcBef>
                <a:spcPts val="0"/>
              </a:spcBef>
              <a:spcAft>
                <a:spcPts val="0"/>
              </a:spcAft>
              <a:buNone/>
            </a:pPr>
            <a:r>
              <a:rPr lang="es-ES"/>
              <a:t>1980 </a:t>
            </a:r>
            <a:endParaRPr/>
          </a:p>
          <a:p>
            <a:pPr indent="0" lvl="0" marL="0" rtl="0" algn="l">
              <a:spcBef>
                <a:spcPts val="0"/>
              </a:spcBef>
              <a:spcAft>
                <a:spcPts val="0"/>
              </a:spcAft>
              <a:buNone/>
            </a:pPr>
            <a:r>
              <a:rPr lang="es-ES"/>
              <a:t>1980 – Database program by John Bell </a:t>
            </a:r>
            <a:endParaRPr/>
          </a:p>
          <a:p>
            <a:pPr indent="0" lvl="0" marL="0" rtl="0" algn="l">
              <a:spcBef>
                <a:spcPts val="0"/>
              </a:spcBef>
              <a:spcAft>
                <a:spcPts val="0"/>
              </a:spcAft>
              <a:buNone/>
            </a:pPr>
            <a:r>
              <a:rPr lang="es-ES"/>
              <a:t>1980 – Manufacturing Resource Planning (MRP II) developed as an extension of MRP and soon leading to ERP   </a:t>
            </a:r>
            <a:endParaRPr/>
          </a:p>
          <a:p>
            <a:pPr indent="0" lvl="0" marL="0" rtl="0" algn="l">
              <a:spcBef>
                <a:spcPts val="0"/>
              </a:spcBef>
              <a:spcAft>
                <a:spcPts val="0"/>
              </a:spcAft>
              <a:buNone/>
            </a:pPr>
            <a:r>
              <a:rPr lang="es-ES"/>
              <a:t>1980-2002 – Development of supply chain concept from logitics applications such as warehousing, transportation and distribution   </a:t>
            </a:r>
            <a:endParaRPr/>
          </a:p>
          <a:p>
            <a:pPr indent="0" lvl="0" marL="0" rtl="0" algn="l">
              <a:spcBef>
                <a:spcPts val="0"/>
              </a:spcBef>
              <a:spcAft>
                <a:spcPts val="0"/>
              </a:spcAft>
              <a:buNone/>
            </a:pPr>
            <a:r>
              <a:rPr lang="es-ES"/>
              <a:t>1981 – MS-DOS by Microsoft </a:t>
            </a:r>
            <a:endParaRPr/>
          </a:p>
          <a:p>
            <a:pPr indent="0" lvl="0" marL="0" rtl="0" algn="l">
              <a:spcBef>
                <a:spcPts val="0"/>
              </a:spcBef>
              <a:spcAft>
                <a:spcPts val="0"/>
              </a:spcAft>
              <a:buNone/>
            </a:pPr>
            <a:r>
              <a:rPr lang="es-ES"/>
              <a:t>1981 – IBM PC   </a:t>
            </a:r>
            <a:endParaRPr/>
          </a:p>
          <a:p>
            <a:pPr indent="0" lvl="0" marL="0" rtl="0" algn="l">
              <a:spcBef>
                <a:spcPts val="0"/>
              </a:spcBef>
              <a:spcAft>
                <a:spcPts val="0"/>
              </a:spcAft>
              <a:buNone/>
            </a:pPr>
            <a:r>
              <a:rPr lang="es-ES"/>
              <a:t>1983 – Apple IIe introduced   </a:t>
            </a:r>
            <a:endParaRPr/>
          </a:p>
          <a:p>
            <a:pPr indent="0" lvl="0" marL="0" rtl="0" algn="l">
              <a:spcBef>
                <a:spcPts val="0"/>
              </a:spcBef>
              <a:spcAft>
                <a:spcPts val="0"/>
              </a:spcAft>
              <a:buNone/>
            </a:pPr>
            <a:r>
              <a:rPr lang="es-ES"/>
              <a:t>1984 – cellular phone by Motorola   </a:t>
            </a:r>
            <a:endParaRPr/>
          </a:p>
          <a:p>
            <a:pPr indent="0" lvl="0" marL="0" rtl="0" algn="l">
              <a:spcBef>
                <a:spcPts val="0"/>
              </a:spcBef>
              <a:spcAft>
                <a:spcPts val="0"/>
              </a:spcAft>
              <a:buNone/>
            </a:pPr>
            <a:r>
              <a:rPr lang="es-ES"/>
              <a:t>1984 – Laser jet desktop printer by HP   </a:t>
            </a:r>
            <a:endParaRPr/>
          </a:p>
          <a:p>
            <a:pPr indent="0" lvl="0" marL="0" rtl="0" algn="l">
              <a:spcBef>
                <a:spcPts val="0"/>
              </a:spcBef>
              <a:spcAft>
                <a:spcPts val="0"/>
              </a:spcAft>
              <a:buNone/>
            </a:pPr>
            <a:r>
              <a:rPr lang="es-ES"/>
              <a:t>1984 – The </a:t>
            </a:r>
            <a:r>
              <a:rPr i="1" lang="es-ES"/>
              <a:t>Goal</a:t>
            </a:r>
            <a:r>
              <a:rPr lang="es-ES"/>
              <a:t> by Eliyahu Goldratt is published - a key book in manufacturing control </a:t>
            </a:r>
            <a:endParaRPr/>
          </a:p>
          <a:p>
            <a:pPr indent="0" lvl="0" marL="0" rtl="0" algn="l">
              <a:spcBef>
                <a:spcPts val="0"/>
              </a:spcBef>
              <a:spcAft>
                <a:spcPts val="0"/>
              </a:spcAft>
              <a:buNone/>
            </a:pPr>
            <a:r>
              <a:rPr lang="es-ES"/>
              <a:t>1985 – 14 points by W. Edwards Deming   </a:t>
            </a:r>
            <a:endParaRPr/>
          </a:p>
          <a:p>
            <a:pPr indent="0" lvl="0" marL="0" rtl="0" algn="l">
              <a:spcBef>
                <a:spcPts val="0"/>
              </a:spcBef>
              <a:spcAft>
                <a:spcPts val="0"/>
              </a:spcAft>
              <a:buNone/>
            </a:pPr>
            <a:r>
              <a:rPr lang="es-ES"/>
              <a:t>1985 – Microsoft's Windows </a:t>
            </a:r>
            <a:endParaRPr/>
          </a:p>
          <a:p>
            <a:pPr indent="0" lvl="0" marL="0" rtl="0" algn="l">
              <a:spcBef>
                <a:spcPts val="0"/>
              </a:spcBef>
              <a:spcAft>
                <a:spcPts val="0"/>
              </a:spcAft>
              <a:buNone/>
            </a:pPr>
            <a:r>
              <a:rPr lang="es-ES"/>
              <a:t>1989 – CIM systems installed</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1990  Age of Software</a:t>
            </a:r>
            <a:endParaRPr/>
          </a:p>
          <a:p>
            <a:pPr indent="0" lvl="0" marL="0" rtl="0" algn="l">
              <a:spcBef>
                <a:spcPts val="0"/>
              </a:spcBef>
              <a:spcAft>
                <a:spcPts val="0"/>
              </a:spcAft>
              <a:buNone/>
            </a:pPr>
            <a:r>
              <a:rPr lang="es-ES"/>
              <a:t>	1990- 2002 – Development of Supply Chain Management (SCM) and Supply Chain Council's SCOR model   </a:t>
            </a:r>
            <a:endParaRPr/>
          </a:p>
          <a:p>
            <a:pPr indent="0" lvl="0" marL="0" rtl="0" algn="l">
              <a:spcBef>
                <a:spcPts val="0"/>
              </a:spcBef>
              <a:spcAft>
                <a:spcPts val="0"/>
              </a:spcAft>
              <a:buNone/>
            </a:pPr>
            <a:r>
              <a:rPr lang="es-ES"/>
              <a:t>	1990-2002 – Enterprise Resource Planning (ERP) developed using relational databases and GUI, client/server architecture   </a:t>
            </a:r>
            <a:endParaRPr/>
          </a:p>
          <a:p>
            <a:pPr indent="0" lvl="0" marL="0" rtl="0" algn="l">
              <a:spcBef>
                <a:spcPts val="0"/>
              </a:spcBef>
              <a:spcAft>
                <a:spcPts val="0"/>
              </a:spcAft>
              <a:buNone/>
            </a:pPr>
            <a:r>
              <a:rPr lang="es-ES"/>
              <a:t>	1991-1992 – Manufacturing Execution Systems (MES) coined - core set of applications that control manufacturing execution - now called Manufacturing Enterprise Solutions - MESA is their association 	1992 – Internet gives rise to World Wide Web   </a:t>
            </a:r>
            <a:endParaRPr/>
          </a:p>
          <a:p>
            <a:pPr indent="0" lvl="0" marL="0" rtl="0" algn="l">
              <a:spcBef>
                <a:spcPts val="0"/>
              </a:spcBef>
              <a:spcAft>
                <a:spcPts val="0"/>
              </a:spcAft>
              <a:buNone/>
            </a:pPr>
            <a:r>
              <a:rPr lang="es-ES"/>
              <a:t>	1995 – Digital Video Disc (DVD) introduced   </a:t>
            </a:r>
            <a:endParaRPr/>
          </a:p>
          <a:p>
            <a:pPr indent="0" lvl="0" marL="0" rtl="0" algn="l">
              <a:spcBef>
                <a:spcPts val="0"/>
              </a:spcBef>
              <a:spcAft>
                <a:spcPts val="0"/>
              </a:spcAft>
              <a:buNone/>
            </a:pPr>
            <a:r>
              <a:rPr lang="es-ES"/>
              <a:t>	1996 – Java launched</a:t>
            </a:r>
            <a:endParaRPr/>
          </a:p>
        </p:txBody>
      </p:sp>
      <p:sp>
        <p:nvSpPr>
          <p:cNvPr id="183" name="Google Shape;183;p7: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8: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50" name="Google Shape;250;p8: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p:nvPr>
            <p:ph idx="2" type="sldImg"/>
          </p:nvPr>
        </p:nvSpPr>
        <p:spPr>
          <a:xfrm>
            <a:off x="990600" y="766763"/>
            <a:ext cx="5118100"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2" name="Google Shape;262;p9:notes"/>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a:t>https://www.youtube.com/watch?v=Yb8N71J1lrc</a:t>
            </a:r>
            <a:endParaRPr/>
          </a:p>
        </p:txBody>
      </p:sp>
      <p:sp>
        <p:nvSpPr>
          <p:cNvPr id="263" name="Google Shape;263;p9:notes"/>
          <p:cNvSpPr txBox="1"/>
          <p:nvPr>
            <p:ph idx="12" type="sldNum"/>
          </p:nvPr>
        </p:nvSpPr>
        <p:spPr>
          <a:xfrm>
            <a:off x="4021295" y="9721107"/>
            <a:ext cx="3076364"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 name="Shape 18"/>
        <p:cNvGrpSpPr/>
        <p:nvPr/>
      </p:nvGrpSpPr>
      <p:grpSpPr>
        <a:xfrm>
          <a:off x="0" y="0"/>
          <a:ext cx="0" cy="0"/>
          <a:chOff x="0" y="0"/>
          <a:chExt cx="0" cy="0"/>
        </a:xfrm>
      </p:grpSpPr>
      <p:sp>
        <p:nvSpPr>
          <p:cNvPr id="19" name="Google Shape;19;p35"/>
          <p:cNvSpPr txBox="1"/>
          <p:nvPr>
            <p:ph type="ctrTitle"/>
          </p:nvPr>
        </p:nvSpPr>
        <p:spPr>
          <a:xfrm>
            <a:off x="685800" y="2130427"/>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2954"/>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369"/>
              </a:spcBef>
              <a:spcAft>
                <a:spcPts val="0"/>
              </a:spcAft>
              <a:buClr>
                <a:srgbClr val="FF0000"/>
              </a:buClr>
              <a:buSzPts val="1846"/>
              <a:buNone/>
              <a:defRPr>
                <a:solidFill>
                  <a:srgbClr val="FF0000"/>
                </a:solidFill>
              </a:defRPr>
            </a:lvl1pPr>
            <a:lvl2pPr lvl="1" algn="ctr">
              <a:spcBef>
                <a:spcPts val="369"/>
              </a:spcBef>
              <a:spcAft>
                <a:spcPts val="0"/>
              </a:spcAft>
              <a:buClr>
                <a:srgbClr val="888888"/>
              </a:buClr>
              <a:buSzPts val="1846"/>
              <a:buNone/>
              <a:defRPr>
                <a:solidFill>
                  <a:srgbClr val="888888"/>
                </a:solidFill>
              </a:defRPr>
            </a:lvl2pPr>
            <a:lvl3pPr lvl="2" algn="ctr">
              <a:spcBef>
                <a:spcPts val="369"/>
              </a:spcBef>
              <a:spcAft>
                <a:spcPts val="0"/>
              </a:spcAft>
              <a:buClr>
                <a:srgbClr val="888888"/>
              </a:buClr>
              <a:buSzPts val="1846"/>
              <a:buNone/>
              <a:defRPr>
                <a:solidFill>
                  <a:srgbClr val="888888"/>
                </a:solidFill>
              </a:defRPr>
            </a:lvl3pPr>
            <a:lvl4pPr lvl="3" algn="ctr">
              <a:spcBef>
                <a:spcPts val="369"/>
              </a:spcBef>
              <a:spcAft>
                <a:spcPts val="0"/>
              </a:spcAft>
              <a:buClr>
                <a:srgbClr val="888888"/>
              </a:buClr>
              <a:buSzPts val="1846"/>
              <a:buNone/>
              <a:defRPr>
                <a:solidFill>
                  <a:srgbClr val="888888"/>
                </a:solidFill>
              </a:defRPr>
            </a:lvl4pPr>
            <a:lvl5pPr lvl="4" algn="ctr">
              <a:spcBef>
                <a:spcPts val="369"/>
              </a:spcBef>
              <a:spcAft>
                <a:spcPts val="0"/>
              </a:spcAft>
              <a:buClr>
                <a:srgbClr val="888888"/>
              </a:buClr>
              <a:buSzPts val="1846"/>
              <a:buNone/>
              <a:defRPr>
                <a:solidFill>
                  <a:srgbClr val="888888"/>
                </a:solidFill>
              </a:defRPr>
            </a:lvl5pPr>
            <a:lvl6pPr lvl="5" algn="ctr">
              <a:spcBef>
                <a:spcPts val="369"/>
              </a:spcBef>
              <a:spcAft>
                <a:spcPts val="0"/>
              </a:spcAft>
              <a:buClr>
                <a:srgbClr val="888888"/>
              </a:buClr>
              <a:buSzPts val="1846"/>
              <a:buNone/>
              <a:defRPr>
                <a:solidFill>
                  <a:srgbClr val="888888"/>
                </a:solidFill>
              </a:defRPr>
            </a:lvl6pPr>
            <a:lvl7pPr lvl="6" algn="ctr">
              <a:spcBef>
                <a:spcPts val="369"/>
              </a:spcBef>
              <a:spcAft>
                <a:spcPts val="0"/>
              </a:spcAft>
              <a:buClr>
                <a:srgbClr val="888888"/>
              </a:buClr>
              <a:buSzPts val="1846"/>
              <a:buNone/>
              <a:defRPr>
                <a:solidFill>
                  <a:srgbClr val="888888"/>
                </a:solidFill>
              </a:defRPr>
            </a:lvl7pPr>
            <a:lvl8pPr lvl="7" algn="ctr">
              <a:spcBef>
                <a:spcPts val="369"/>
              </a:spcBef>
              <a:spcAft>
                <a:spcPts val="0"/>
              </a:spcAft>
              <a:buClr>
                <a:srgbClr val="888888"/>
              </a:buClr>
              <a:buSzPts val="1846"/>
              <a:buNone/>
              <a:defRPr>
                <a:solidFill>
                  <a:srgbClr val="888888"/>
                </a:solidFill>
              </a:defRPr>
            </a:lvl8pPr>
            <a:lvl9pPr lvl="8" algn="ctr">
              <a:spcBef>
                <a:spcPts val="369"/>
              </a:spcBef>
              <a:spcAft>
                <a:spcPts val="0"/>
              </a:spcAft>
              <a:buClr>
                <a:srgbClr val="888888"/>
              </a:buClr>
              <a:buSzPts val="1846"/>
              <a:buNone/>
              <a:defRPr>
                <a:solidFill>
                  <a:srgbClr val="888888"/>
                </a:solidFill>
              </a:defRPr>
            </a:lvl9pPr>
          </a:lstStyle>
          <a:p/>
        </p:txBody>
      </p:sp>
      <p:sp>
        <p:nvSpPr>
          <p:cNvPr id="21" name="Google Shape;21;p35"/>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92" u="none" cap="none" strike="noStrike">
                <a:solidFill>
                  <a:srgbClr val="888888"/>
                </a:solidFill>
                <a:latin typeface="Arial"/>
                <a:ea typeface="Arial"/>
                <a:cs typeface="Arial"/>
                <a:sym typeface="Arial"/>
              </a:defRPr>
            </a:lvl1pPr>
            <a:lvl2pPr indent="0" lvl="1" marL="0" algn="r">
              <a:spcBef>
                <a:spcPts val="0"/>
              </a:spcBef>
              <a:spcAft>
                <a:spcPts val="0"/>
              </a:spcAft>
              <a:buNone/>
              <a:defRPr b="0" i="0" sz="1292" u="none" cap="none" strike="noStrike">
                <a:solidFill>
                  <a:srgbClr val="888888"/>
                </a:solidFill>
                <a:latin typeface="Arial"/>
                <a:ea typeface="Arial"/>
                <a:cs typeface="Arial"/>
                <a:sym typeface="Arial"/>
              </a:defRPr>
            </a:lvl2pPr>
            <a:lvl3pPr indent="0" lvl="2" marL="0" algn="r">
              <a:spcBef>
                <a:spcPts val="0"/>
              </a:spcBef>
              <a:spcAft>
                <a:spcPts val="0"/>
              </a:spcAft>
              <a:buNone/>
              <a:defRPr b="0" i="0" sz="1292" u="none" cap="none" strike="noStrike">
                <a:solidFill>
                  <a:srgbClr val="888888"/>
                </a:solidFill>
                <a:latin typeface="Arial"/>
                <a:ea typeface="Arial"/>
                <a:cs typeface="Arial"/>
                <a:sym typeface="Arial"/>
              </a:defRPr>
            </a:lvl3pPr>
            <a:lvl4pPr indent="0" lvl="3" marL="0" algn="r">
              <a:spcBef>
                <a:spcPts val="0"/>
              </a:spcBef>
              <a:spcAft>
                <a:spcPts val="0"/>
              </a:spcAft>
              <a:buNone/>
              <a:defRPr b="0" i="0" sz="1292" u="none" cap="none" strike="noStrike">
                <a:solidFill>
                  <a:srgbClr val="888888"/>
                </a:solidFill>
                <a:latin typeface="Arial"/>
                <a:ea typeface="Arial"/>
                <a:cs typeface="Arial"/>
                <a:sym typeface="Arial"/>
              </a:defRPr>
            </a:lvl4pPr>
            <a:lvl5pPr indent="0" lvl="4" marL="0" algn="r">
              <a:spcBef>
                <a:spcPts val="0"/>
              </a:spcBef>
              <a:spcAft>
                <a:spcPts val="0"/>
              </a:spcAft>
              <a:buNone/>
              <a:defRPr b="0" i="0" sz="1292" u="none" cap="none" strike="noStrike">
                <a:solidFill>
                  <a:srgbClr val="888888"/>
                </a:solidFill>
                <a:latin typeface="Arial"/>
                <a:ea typeface="Arial"/>
                <a:cs typeface="Arial"/>
                <a:sym typeface="Arial"/>
              </a:defRPr>
            </a:lvl5pPr>
            <a:lvl6pPr indent="0" lvl="5" marL="0" algn="r">
              <a:spcBef>
                <a:spcPts val="0"/>
              </a:spcBef>
              <a:spcAft>
                <a:spcPts val="0"/>
              </a:spcAft>
              <a:buNone/>
              <a:defRPr b="0" i="0" sz="1292" u="none" cap="none" strike="noStrike">
                <a:solidFill>
                  <a:srgbClr val="888888"/>
                </a:solidFill>
                <a:latin typeface="Arial"/>
                <a:ea typeface="Arial"/>
                <a:cs typeface="Arial"/>
                <a:sym typeface="Arial"/>
              </a:defRPr>
            </a:lvl6pPr>
            <a:lvl7pPr indent="0" lvl="6" marL="0" algn="r">
              <a:spcBef>
                <a:spcPts val="0"/>
              </a:spcBef>
              <a:spcAft>
                <a:spcPts val="0"/>
              </a:spcAft>
              <a:buNone/>
              <a:defRPr b="0" i="0" sz="1292" u="none" cap="none" strike="noStrike">
                <a:solidFill>
                  <a:srgbClr val="888888"/>
                </a:solidFill>
                <a:latin typeface="Arial"/>
                <a:ea typeface="Arial"/>
                <a:cs typeface="Arial"/>
                <a:sym typeface="Arial"/>
              </a:defRPr>
            </a:lvl7pPr>
            <a:lvl8pPr indent="0" lvl="7" marL="0" algn="r">
              <a:spcBef>
                <a:spcPts val="0"/>
              </a:spcBef>
              <a:spcAft>
                <a:spcPts val="0"/>
              </a:spcAft>
              <a:buNone/>
              <a:defRPr b="0" i="0" sz="1292" u="none" cap="none" strike="noStrike">
                <a:solidFill>
                  <a:srgbClr val="888888"/>
                </a:solidFill>
                <a:latin typeface="Arial"/>
                <a:ea typeface="Arial"/>
                <a:cs typeface="Arial"/>
                <a:sym typeface="Arial"/>
              </a:defRPr>
            </a:lvl8pPr>
            <a:lvl9pPr indent="0" lvl="8" marL="0" algn="r">
              <a:spcBef>
                <a:spcPts val="0"/>
              </a:spcBef>
              <a:spcAft>
                <a:spcPts val="0"/>
              </a:spcAft>
              <a:buNone/>
              <a:defRPr b="0" i="0" sz="1292"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pic>
        <p:nvPicPr>
          <p:cNvPr id="22" name="Google Shape;22;p35"/>
          <p:cNvPicPr preferRelativeResize="0"/>
          <p:nvPr/>
        </p:nvPicPr>
        <p:blipFill rotWithShape="1">
          <a:blip r:embed="rId2">
            <a:alphaModFix/>
          </a:blip>
          <a:srcRect b="0" l="0" r="0" t="0"/>
          <a:stretch/>
        </p:blipFill>
        <p:spPr>
          <a:xfrm>
            <a:off x="0" y="0"/>
            <a:ext cx="2284413" cy="1047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23" name="Shape 23"/>
        <p:cNvGrpSpPr/>
        <p:nvPr/>
      </p:nvGrpSpPr>
      <p:grpSpPr>
        <a:xfrm>
          <a:off x="0" y="0"/>
          <a:ext cx="0" cy="0"/>
          <a:chOff x="0" y="0"/>
          <a:chExt cx="0" cy="0"/>
        </a:xfrm>
      </p:grpSpPr>
      <p:sp>
        <p:nvSpPr>
          <p:cNvPr id="24" name="Google Shape;24;p36"/>
          <p:cNvSpPr txBox="1"/>
          <p:nvPr>
            <p:ph idx="1" type="body"/>
          </p:nvPr>
        </p:nvSpPr>
        <p:spPr>
          <a:xfrm>
            <a:off x="251520" y="1377312"/>
            <a:ext cx="8640000" cy="4860000"/>
          </a:xfrm>
          <a:prstGeom prst="rect">
            <a:avLst/>
          </a:prstGeom>
          <a:noFill/>
          <a:ln>
            <a:noFill/>
          </a:ln>
        </p:spPr>
        <p:txBody>
          <a:bodyPr anchorCtr="0" anchor="t" bIns="45700" lIns="91425" spcFirstLastPara="1" rIns="91425" wrap="square" tIns="45700">
            <a:normAutofit/>
          </a:bodyPr>
          <a:lstStyle>
            <a:lvl1pPr indent="-392747" lvl="0" marL="457200" algn="l">
              <a:spcBef>
                <a:spcPts val="517"/>
              </a:spcBef>
              <a:spcAft>
                <a:spcPts val="0"/>
              </a:spcAft>
              <a:buClr>
                <a:schemeClr val="dk1"/>
              </a:buClr>
              <a:buSzPts val="2585"/>
              <a:buChar char="•"/>
              <a:defRPr sz="2585"/>
            </a:lvl1pPr>
            <a:lvl2pPr indent="-392747" lvl="1" marL="914400" algn="l">
              <a:spcBef>
                <a:spcPts val="517"/>
              </a:spcBef>
              <a:spcAft>
                <a:spcPts val="0"/>
              </a:spcAft>
              <a:buClr>
                <a:schemeClr val="dk1"/>
              </a:buClr>
              <a:buSzPts val="2585"/>
              <a:buChar char="–"/>
              <a:defRPr sz="2585"/>
            </a:lvl2pPr>
            <a:lvl3pPr indent="-392747" lvl="2" marL="1371600" algn="l">
              <a:spcBef>
                <a:spcPts val="517"/>
              </a:spcBef>
              <a:spcAft>
                <a:spcPts val="0"/>
              </a:spcAft>
              <a:buClr>
                <a:schemeClr val="dk1"/>
              </a:buClr>
              <a:buSzPts val="2585"/>
              <a:buChar char="•"/>
              <a:defRPr sz="2585"/>
            </a:lvl3pPr>
            <a:lvl4pPr indent="-392747" lvl="3" marL="1828800" algn="l">
              <a:spcBef>
                <a:spcPts val="517"/>
              </a:spcBef>
              <a:spcAft>
                <a:spcPts val="0"/>
              </a:spcAft>
              <a:buClr>
                <a:schemeClr val="dk1"/>
              </a:buClr>
              <a:buSzPts val="2585"/>
              <a:buChar char="–"/>
              <a:defRPr sz="2585"/>
            </a:lvl4pPr>
            <a:lvl5pPr indent="-392747" lvl="4" marL="2286000" algn="l">
              <a:spcBef>
                <a:spcPts val="517"/>
              </a:spcBef>
              <a:spcAft>
                <a:spcPts val="0"/>
              </a:spcAft>
              <a:buClr>
                <a:schemeClr val="dk1"/>
              </a:buClr>
              <a:buSzPts val="2585"/>
              <a:buChar char="»"/>
              <a:defRPr sz="2585"/>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36"/>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6"/>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92" u="none" cap="none" strike="noStrike">
                <a:solidFill>
                  <a:srgbClr val="888888"/>
                </a:solidFill>
                <a:latin typeface="Arial"/>
                <a:ea typeface="Arial"/>
                <a:cs typeface="Arial"/>
                <a:sym typeface="Arial"/>
              </a:defRPr>
            </a:lvl1pPr>
            <a:lvl2pPr indent="0" lvl="1" marL="0" marR="0" algn="r">
              <a:spcBef>
                <a:spcPts val="0"/>
              </a:spcBef>
              <a:spcAft>
                <a:spcPts val="0"/>
              </a:spcAft>
              <a:buNone/>
              <a:defRPr b="0" i="0" sz="1292" u="none" cap="none" strike="noStrike">
                <a:solidFill>
                  <a:srgbClr val="888888"/>
                </a:solidFill>
                <a:latin typeface="Arial"/>
                <a:ea typeface="Arial"/>
                <a:cs typeface="Arial"/>
                <a:sym typeface="Arial"/>
              </a:defRPr>
            </a:lvl2pPr>
            <a:lvl3pPr indent="0" lvl="2" marL="0" marR="0" algn="r">
              <a:spcBef>
                <a:spcPts val="0"/>
              </a:spcBef>
              <a:spcAft>
                <a:spcPts val="0"/>
              </a:spcAft>
              <a:buNone/>
              <a:defRPr b="0" i="0" sz="1292" u="none" cap="none" strike="noStrike">
                <a:solidFill>
                  <a:srgbClr val="888888"/>
                </a:solidFill>
                <a:latin typeface="Arial"/>
                <a:ea typeface="Arial"/>
                <a:cs typeface="Arial"/>
                <a:sym typeface="Arial"/>
              </a:defRPr>
            </a:lvl3pPr>
            <a:lvl4pPr indent="0" lvl="3" marL="0" marR="0" algn="r">
              <a:spcBef>
                <a:spcPts val="0"/>
              </a:spcBef>
              <a:spcAft>
                <a:spcPts val="0"/>
              </a:spcAft>
              <a:buNone/>
              <a:defRPr b="0" i="0" sz="1292" u="none" cap="none" strike="noStrike">
                <a:solidFill>
                  <a:srgbClr val="888888"/>
                </a:solidFill>
                <a:latin typeface="Arial"/>
                <a:ea typeface="Arial"/>
                <a:cs typeface="Arial"/>
                <a:sym typeface="Arial"/>
              </a:defRPr>
            </a:lvl4pPr>
            <a:lvl5pPr indent="0" lvl="4" marL="0" marR="0" algn="r">
              <a:spcBef>
                <a:spcPts val="0"/>
              </a:spcBef>
              <a:spcAft>
                <a:spcPts val="0"/>
              </a:spcAft>
              <a:buNone/>
              <a:defRPr b="0" i="0" sz="1292" u="none" cap="none" strike="noStrike">
                <a:solidFill>
                  <a:srgbClr val="888888"/>
                </a:solidFill>
                <a:latin typeface="Arial"/>
                <a:ea typeface="Arial"/>
                <a:cs typeface="Arial"/>
                <a:sym typeface="Arial"/>
              </a:defRPr>
            </a:lvl5pPr>
            <a:lvl6pPr indent="0" lvl="5" marL="0" marR="0" algn="r">
              <a:spcBef>
                <a:spcPts val="0"/>
              </a:spcBef>
              <a:spcAft>
                <a:spcPts val="0"/>
              </a:spcAft>
              <a:buNone/>
              <a:defRPr b="0" i="0" sz="1292" u="none" cap="none" strike="noStrike">
                <a:solidFill>
                  <a:srgbClr val="888888"/>
                </a:solidFill>
                <a:latin typeface="Arial"/>
                <a:ea typeface="Arial"/>
                <a:cs typeface="Arial"/>
                <a:sym typeface="Arial"/>
              </a:defRPr>
            </a:lvl6pPr>
            <a:lvl7pPr indent="0" lvl="6" marL="0" marR="0" algn="r">
              <a:spcBef>
                <a:spcPts val="0"/>
              </a:spcBef>
              <a:spcAft>
                <a:spcPts val="0"/>
              </a:spcAft>
              <a:buNone/>
              <a:defRPr b="0" i="0" sz="1292" u="none" cap="none" strike="noStrike">
                <a:solidFill>
                  <a:srgbClr val="888888"/>
                </a:solidFill>
                <a:latin typeface="Arial"/>
                <a:ea typeface="Arial"/>
                <a:cs typeface="Arial"/>
                <a:sym typeface="Arial"/>
              </a:defRPr>
            </a:lvl7pPr>
            <a:lvl8pPr indent="0" lvl="7" marL="0" marR="0" algn="r">
              <a:spcBef>
                <a:spcPts val="0"/>
              </a:spcBef>
              <a:spcAft>
                <a:spcPts val="0"/>
              </a:spcAft>
              <a:buNone/>
              <a:defRPr b="0" i="0" sz="1292" u="none" cap="none" strike="noStrike">
                <a:solidFill>
                  <a:srgbClr val="888888"/>
                </a:solidFill>
                <a:latin typeface="Arial"/>
                <a:ea typeface="Arial"/>
                <a:cs typeface="Arial"/>
                <a:sym typeface="Arial"/>
              </a:defRPr>
            </a:lvl8pPr>
            <a:lvl9pPr indent="0" lvl="8" marL="0" marR="0" algn="r">
              <a:spcBef>
                <a:spcPts val="0"/>
              </a:spcBef>
              <a:spcAft>
                <a:spcPts val="0"/>
              </a:spcAft>
              <a:buNone/>
              <a:defRPr b="0" i="0" sz="1292"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27" name="Shape 27"/>
        <p:cNvGrpSpPr/>
        <p:nvPr/>
      </p:nvGrpSpPr>
      <p:grpSpPr>
        <a:xfrm>
          <a:off x="0" y="0"/>
          <a:ext cx="0" cy="0"/>
          <a:chOff x="0" y="0"/>
          <a:chExt cx="0" cy="0"/>
        </a:xfrm>
      </p:grpSpPr>
      <p:sp>
        <p:nvSpPr>
          <p:cNvPr id="28" name="Google Shape;28;p37"/>
          <p:cNvSpPr txBox="1"/>
          <p:nvPr>
            <p:ph idx="1" type="body"/>
          </p:nvPr>
        </p:nvSpPr>
        <p:spPr>
          <a:xfrm>
            <a:off x="251520" y="1802732"/>
            <a:ext cx="8640000" cy="4434581"/>
          </a:xfrm>
          <a:prstGeom prst="rect">
            <a:avLst/>
          </a:prstGeom>
          <a:noFill/>
          <a:ln>
            <a:noFill/>
          </a:ln>
        </p:spPr>
        <p:txBody>
          <a:bodyPr anchorCtr="0" anchor="t" bIns="45700" lIns="91425" spcFirstLastPara="1" rIns="91425" wrap="square" tIns="45700">
            <a:normAutofit/>
          </a:bodyPr>
          <a:lstStyle>
            <a:lvl1pPr indent="-345821" lvl="0" marL="457200" algn="l">
              <a:spcBef>
                <a:spcPts val="369"/>
              </a:spcBef>
              <a:spcAft>
                <a:spcPts val="0"/>
              </a:spcAft>
              <a:buClr>
                <a:schemeClr val="dk1"/>
              </a:buClr>
              <a:buSzPts val="1846"/>
              <a:buChar char="•"/>
              <a:defRPr sz="1845"/>
            </a:lvl1pPr>
            <a:lvl2pPr indent="-345821" lvl="1" marL="914400" algn="l">
              <a:spcBef>
                <a:spcPts val="369"/>
              </a:spcBef>
              <a:spcAft>
                <a:spcPts val="0"/>
              </a:spcAft>
              <a:buClr>
                <a:schemeClr val="dk1"/>
              </a:buClr>
              <a:buSzPts val="1846"/>
              <a:buChar char="–"/>
              <a:defRPr sz="1845"/>
            </a:lvl2pPr>
            <a:lvl3pPr indent="-345820" lvl="2" marL="1371600" algn="l">
              <a:spcBef>
                <a:spcPts val="369"/>
              </a:spcBef>
              <a:spcAft>
                <a:spcPts val="0"/>
              </a:spcAft>
              <a:buClr>
                <a:schemeClr val="dk1"/>
              </a:buClr>
              <a:buSzPts val="1846"/>
              <a:buChar char="•"/>
              <a:defRPr sz="1845"/>
            </a:lvl3pPr>
            <a:lvl4pPr indent="-345820" lvl="3" marL="1828800" algn="l">
              <a:spcBef>
                <a:spcPts val="369"/>
              </a:spcBef>
              <a:spcAft>
                <a:spcPts val="0"/>
              </a:spcAft>
              <a:buClr>
                <a:schemeClr val="dk1"/>
              </a:buClr>
              <a:buSzPts val="1846"/>
              <a:buChar char="–"/>
              <a:defRPr sz="1845"/>
            </a:lvl4pPr>
            <a:lvl5pPr indent="-345820" lvl="4" marL="2286000" algn="l">
              <a:spcBef>
                <a:spcPts val="369"/>
              </a:spcBef>
              <a:spcAft>
                <a:spcPts val="0"/>
              </a:spcAft>
              <a:buClr>
                <a:schemeClr val="dk1"/>
              </a:buClr>
              <a:buSzPts val="1846"/>
              <a:buChar char="»"/>
              <a:defRPr sz="1845"/>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37"/>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7"/>
          <p:cNvSpPr txBox="1"/>
          <p:nvPr>
            <p:ph idx="12" type="sldNum"/>
          </p:nvPr>
        </p:nvSpPr>
        <p:spPr>
          <a:xfrm>
            <a:off x="8171520" y="6593241"/>
            <a:ext cx="720000" cy="2520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92">
                <a:solidFill>
                  <a:srgbClr val="888888"/>
                </a:solidFill>
                <a:latin typeface="Arial"/>
                <a:ea typeface="Arial"/>
                <a:cs typeface="Arial"/>
                <a:sym typeface="Arial"/>
              </a:defRPr>
            </a:lvl1pPr>
            <a:lvl2pPr indent="0" lvl="1" marL="0" marR="0" algn="r">
              <a:spcBef>
                <a:spcPts val="0"/>
              </a:spcBef>
              <a:spcAft>
                <a:spcPts val="0"/>
              </a:spcAft>
              <a:buNone/>
              <a:defRPr sz="1292">
                <a:solidFill>
                  <a:srgbClr val="888888"/>
                </a:solidFill>
                <a:latin typeface="Arial"/>
                <a:ea typeface="Arial"/>
                <a:cs typeface="Arial"/>
                <a:sym typeface="Arial"/>
              </a:defRPr>
            </a:lvl2pPr>
            <a:lvl3pPr indent="0" lvl="2" marL="0" marR="0" algn="r">
              <a:spcBef>
                <a:spcPts val="0"/>
              </a:spcBef>
              <a:spcAft>
                <a:spcPts val="0"/>
              </a:spcAft>
              <a:buNone/>
              <a:defRPr sz="1292">
                <a:solidFill>
                  <a:srgbClr val="888888"/>
                </a:solidFill>
                <a:latin typeface="Arial"/>
                <a:ea typeface="Arial"/>
                <a:cs typeface="Arial"/>
                <a:sym typeface="Arial"/>
              </a:defRPr>
            </a:lvl3pPr>
            <a:lvl4pPr indent="0" lvl="3" marL="0" marR="0" algn="r">
              <a:spcBef>
                <a:spcPts val="0"/>
              </a:spcBef>
              <a:spcAft>
                <a:spcPts val="0"/>
              </a:spcAft>
              <a:buNone/>
              <a:defRPr sz="1292">
                <a:solidFill>
                  <a:srgbClr val="888888"/>
                </a:solidFill>
                <a:latin typeface="Arial"/>
                <a:ea typeface="Arial"/>
                <a:cs typeface="Arial"/>
                <a:sym typeface="Arial"/>
              </a:defRPr>
            </a:lvl4pPr>
            <a:lvl5pPr indent="0" lvl="4" marL="0" marR="0" algn="r">
              <a:spcBef>
                <a:spcPts val="0"/>
              </a:spcBef>
              <a:spcAft>
                <a:spcPts val="0"/>
              </a:spcAft>
              <a:buNone/>
              <a:defRPr sz="1292">
                <a:solidFill>
                  <a:srgbClr val="888888"/>
                </a:solidFill>
                <a:latin typeface="Arial"/>
                <a:ea typeface="Arial"/>
                <a:cs typeface="Arial"/>
                <a:sym typeface="Arial"/>
              </a:defRPr>
            </a:lvl5pPr>
            <a:lvl6pPr indent="0" lvl="5" marL="0" marR="0" algn="r">
              <a:spcBef>
                <a:spcPts val="0"/>
              </a:spcBef>
              <a:spcAft>
                <a:spcPts val="0"/>
              </a:spcAft>
              <a:buNone/>
              <a:defRPr sz="1292">
                <a:solidFill>
                  <a:srgbClr val="888888"/>
                </a:solidFill>
                <a:latin typeface="Arial"/>
                <a:ea typeface="Arial"/>
                <a:cs typeface="Arial"/>
                <a:sym typeface="Arial"/>
              </a:defRPr>
            </a:lvl6pPr>
            <a:lvl7pPr indent="0" lvl="6" marL="0" marR="0" algn="r">
              <a:spcBef>
                <a:spcPts val="0"/>
              </a:spcBef>
              <a:spcAft>
                <a:spcPts val="0"/>
              </a:spcAft>
              <a:buNone/>
              <a:defRPr sz="1292">
                <a:solidFill>
                  <a:srgbClr val="888888"/>
                </a:solidFill>
                <a:latin typeface="Arial"/>
                <a:ea typeface="Arial"/>
                <a:cs typeface="Arial"/>
                <a:sym typeface="Arial"/>
              </a:defRPr>
            </a:lvl7pPr>
            <a:lvl8pPr indent="0" lvl="7" marL="0" marR="0" algn="r">
              <a:spcBef>
                <a:spcPts val="0"/>
              </a:spcBef>
              <a:spcAft>
                <a:spcPts val="0"/>
              </a:spcAft>
              <a:buNone/>
              <a:defRPr sz="1292">
                <a:solidFill>
                  <a:srgbClr val="888888"/>
                </a:solidFill>
                <a:latin typeface="Arial"/>
                <a:ea typeface="Arial"/>
                <a:cs typeface="Arial"/>
                <a:sym typeface="Arial"/>
              </a:defRPr>
            </a:lvl8pPr>
            <a:lvl9pPr indent="0" lvl="8" marL="0" marR="0" algn="r">
              <a:spcBef>
                <a:spcPts val="0"/>
              </a:spcBef>
              <a:spcAft>
                <a:spcPts val="0"/>
              </a:spcAft>
              <a:buNone/>
              <a:defRPr sz="1292">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31" name="Google Shape;31;p37"/>
          <p:cNvSpPr txBox="1"/>
          <p:nvPr/>
        </p:nvSpPr>
        <p:spPr>
          <a:xfrm>
            <a:off x="251520" y="1268761"/>
            <a:ext cx="8640000" cy="4331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215">
              <a:solidFill>
                <a:srgbClr val="FF0000"/>
              </a:solidFill>
              <a:latin typeface="Arial"/>
              <a:ea typeface="Arial"/>
              <a:cs typeface="Arial"/>
              <a:sym typeface="Arial"/>
            </a:endParaRPr>
          </a:p>
        </p:txBody>
      </p:sp>
      <p:sp>
        <p:nvSpPr>
          <p:cNvPr id="32" name="Google Shape;32;p37"/>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Clr>
                <a:srgbClr val="FF0000"/>
              </a:buClr>
              <a:buSzPts val="2000"/>
              <a:buNone/>
              <a:defRPr b="1" sz="2000">
                <a:solidFill>
                  <a:srgbClr val="FF0000"/>
                </a:solidFill>
              </a:defRPr>
            </a:lvl1pPr>
            <a:lvl2pPr indent="-345821" lvl="1" marL="914400" algn="l">
              <a:spcBef>
                <a:spcPts val="369"/>
              </a:spcBef>
              <a:spcAft>
                <a:spcPts val="0"/>
              </a:spcAft>
              <a:buClr>
                <a:schemeClr val="dk1"/>
              </a:buClr>
              <a:buSzPts val="1846"/>
              <a:buChar char="–"/>
              <a:defRPr b="1"/>
            </a:lvl2pPr>
            <a:lvl3pPr indent="-345820" lvl="2" marL="1371600" algn="l">
              <a:spcBef>
                <a:spcPts val="369"/>
              </a:spcBef>
              <a:spcAft>
                <a:spcPts val="0"/>
              </a:spcAft>
              <a:buClr>
                <a:schemeClr val="dk1"/>
              </a:buClr>
              <a:buSzPts val="1846"/>
              <a:buChar char="•"/>
              <a:defRPr b="1"/>
            </a:lvl3pPr>
            <a:lvl4pPr indent="-345820" lvl="3" marL="1828800" algn="l">
              <a:spcBef>
                <a:spcPts val="369"/>
              </a:spcBef>
              <a:spcAft>
                <a:spcPts val="0"/>
              </a:spcAft>
              <a:buClr>
                <a:schemeClr val="dk1"/>
              </a:buClr>
              <a:buSzPts val="1846"/>
              <a:buChar char="–"/>
              <a:defRPr b="1"/>
            </a:lvl4pPr>
            <a:lvl5pPr indent="-345820" lvl="4" marL="2286000" algn="l">
              <a:spcBef>
                <a:spcPts val="369"/>
              </a:spcBef>
              <a:spcAft>
                <a:spcPts val="0"/>
              </a:spcAft>
              <a:buClr>
                <a:schemeClr val="dk1"/>
              </a:buClr>
              <a:buSzPts val="1846"/>
              <a:buChar char="»"/>
              <a:defRPr b="1"/>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33" name="Shape 33"/>
        <p:cNvGrpSpPr/>
        <p:nvPr/>
      </p:nvGrpSpPr>
      <p:grpSpPr>
        <a:xfrm>
          <a:off x="0" y="0"/>
          <a:ext cx="0" cy="0"/>
          <a:chOff x="0" y="0"/>
          <a:chExt cx="0" cy="0"/>
        </a:xfrm>
      </p:grpSpPr>
      <p:sp>
        <p:nvSpPr>
          <p:cNvPr id="34" name="Google Shape;34;p38"/>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92">
                <a:solidFill>
                  <a:srgbClr val="888888"/>
                </a:solidFill>
                <a:latin typeface="Calibri"/>
                <a:ea typeface="Calibri"/>
                <a:cs typeface="Calibri"/>
                <a:sym typeface="Calibri"/>
              </a:defRPr>
            </a:lvl1pPr>
            <a:lvl2pPr indent="0" lvl="1" marL="0" algn="r">
              <a:spcBef>
                <a:spcPts val="0"/>
              </a:spcBef>
              <a:spcAft>
                <a:spcPts val="0"/>
              </a:spcAft>
              <a:buNone/>
              <a:defRPr sz="1292">
                <a:solidFill>
                  <a:srgbClr val="888888"/>
                </a:solidFill>
                <a:latin typeface="Calibri"/>
                <a:ea typeface="Calibri"/>
                <a:cs typeface="Calibri"/>
                <a:sym typeface="Calibri"/>
              </a:defRPr>
            </a:lvl2pPr>
            <a:lvl3pPr indent="0" lvl="2" marL="0" algn="r">
              <a:spcBef>
                <a:spcPts val="0"/>
              </a:spcBef>
              <a:spcAft>
                <a:spcPts val="0"/>
              </a:spcAft>
              <a:buNone/>
              <a:defRPr sz="1292">
                <a:solidFill>
                  <a:srgbClr val="888888"/>
                </a:solidFill>
                <a:latin typeface="Calibri"/>
                <a:ea typeface="Calibri"/>
                <a:cs typeface="Calibri"/>
                <a:sym typeface="Calibri"/>
              </a:defRPr>
            </a:lvl3pPr>
            <a:lvl4pPr indent="0" lvl="3" marL="0" algn="r">
              <a:spcBef>
                <a:spcPts val="0"/>
              </a:spcBef>
              <a:spcAft>
                <a:spcPts val="0"/>
              </a:spcAft>
              <a:buNone/>
              <a:defRPr sz="1292">
                <a:solidFill>
                  <a:srgbClr val="888888"/>
                </a:solidFill>
                <a:latin typeface="Calibri"/>
                <a:ea typeface="Calibri"/>
                <a:cs typeface="Calibri"/>
                <a:sym typeface="Calibri"/>
              </a:defRPr>
            </a:lvl4pPr>
            <a:lvl5pPr indent="0" lvl="4" marL="0" algn="r">
              <a:spcBef>
                <a:spcPts val="0"/>
              </a:spcBef>
              <a:spcAft>
                <a:spcPts val="0"/>
              </a:spcAft>
              <a:buNone/>
              <a:defRPr sz="1292">
                <a:solidFill>
                  <a:srgbClr val="888888"/>
                </a:solidFill>
                <a:latin typeface="Calibri"/>
                <a:ea typeface="Calibri"/>
                <a:cs typeface="Calibri"/>
                <a:sym typeface="Calibri"/>
              </a:defRPr>
            </a:lvl5pPr>
            <a:lvl6pPr indent="0" lvl="5" marL="0" algn="r">
              <a:spcBef>
                <a:spcPts val="0"/>
              </a:spcBef>
              <a:spcAft>
                <a:spcPts val="0"/>
              </a:spcAft>
              <a:buNone/>
              <a:defRPr sz="1292">
                <a:solidFill>
                  <a:srgbClr val="888888"/>
                </a:solidFill>
                <a:latin typeface="Calibri"/>
                <a:ea typeface="Calibri"/>
                <a:cs typeface="Calibri"/>
                <a:sym typeface="Calibri"/>
              </a:defRPr>
            </a:lvl6pPr>
            <a:lvl7pPr indent="0" lvl="6" marL="0" algn="r">
              <a:spcBef>
                <a:spcPts val="0"/>
              </a:spcBef>
              <a:spcAft>
                <a:spcPts val="0"/>
              </a:spcAft>
              <a:buNone/>
              <a:defRPr sz="1292">
                <a:solidFill>
                  <a:srgbClr val="888888"/>
                </a:solidFill>
                <a:latin typeface="Calibri"/>
                <a:ea typeface="Calibri"/>
                <a:cs typeface="Calibri"/>
                <a:sym typeface="Calibri"/>
              </a:defRPr>
            </a:lvl7pPr>
            <a:lvl8pPr indent="0" lvl="7" marL="0" algn="r">
              <a:spcBef>
                <a:spcPts val="0"/>
              </a:spcBef>
              <a:spcAft>
                <a:spcPts val="0"/>
              </a:spcAft>
              <a:buNone/>
              <a:defRPr sz="1292">
                <a:solidFill>
                  <a:srgbClr val="888888"/>
                </a:solidFill>
                <a:latin typeface="Calibri"/>
                <a:ea typeface="Calibri"/>
                <a:cs typeface="Calibri"/>
                <a:sym typeface="Calibri"/>
              </a:defRPr>
            </a:lvl8pPr>
            <a:lvl9pPr indent="0" lvl="8" marL="0" algn="r">
              <a:spcBef>
                <a:spcPts val="0"/>
              </a:spcBef>
              <a:spcAft>
                <a:spcPts val="0"/>
              </a:spcAft>
              <a:buNone/>
              <a:defRPr sz="1292">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35" name="Google Shape;35;p38"/>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type="obj">
  <p:cSld name="OBJECT">
    <p:spTree>
      <p:nvGrpSpPr>
        <p:cNvPr id="36" name="Shape 36"/>
        <p:cNvGrpSpPr/>
        <p:nvPr/>
      </p:nvGrpSpPr>
      <p:grpSpPr>
        <a:xfrm>
          <a:off x="0" y="0"/>
          <a:ext cx="0" cy="0"/>
          <a:chOff x="0" y="0"/>
          <a:chExt cx="0" cy="0"/>
        </a:xfrm>
      </p:grpSpPr>
      <p:sp>
        <p:nvSpPr>
          <p:cNvPr id="37" name="Google Shape;37;p39"/>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2954"/>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9"/>
          <p:cNvSpPr txBox="1"/>
          <p:nvPr>
            <p:ph idx="1" type="body"/>
          </p:nvPr>
        </p:nvSpPr>
        <p:spPr>
          <a:xfrm>
            <a:off x="251520" y="1377312"/>
            <a:ext cx="8640000" cy="4860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3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 name="Google Shape;40;p3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1" name="Google Shape;41;p39"/>
          <p:cNvSpPr txBox="1"/>
          <p:nvPr>
            <p:ph idx="12" type="sldNum"/>
          </p:nvPr>
        </p:nvSpPr>
        <p:spPr>
          <a:xfrm>
            <a:off x="8171520" y="6576821"/>
            <a:ext cx="720000" cy="2520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2" name="Shape 42"/>
        <p:cNvGrpSpPr/>
        <p:nvPr/>
      </p:nvGrpSpPr>
      <p:grpSpPr>
        <a:xfrm>
          <a:off x="0" y="0"/>
          <a:ext cx="0" cy="0"/>
          <a:chOff x="0" y="0"/>
          <a:chExt cx="0" cy="0"/>
        </a:xfrm>
      </p:grpSpPr>
      <p:sp>
        <p:nvSpPr>
          <p:cNvPr id="43" name="Google Shape;43;p40"/>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0"/>
          <p:cNvSpPr txBox="1"/>
          <p:nvPr>
            <p:ph idx="1" type="body"/>
          </p:nvPr>
        </p:nvSpPr>
        <p:spPr>
          <a:xfrm>
            <a:off x="252000" y="1267199"/>
            <a:ext cx="4248000" cy="5040000"/>
          </a:xfrm>
          <a:prstGeom prst="rect">
            <a:avLst/>
          </a:prstGeom>
          <a:noFill/>
          <a:ln>
            <a:noFill/>
          </a:ln>
        </p:spPr>
        <p:txBody>
          <a:bodyPr anchorCtr="0" anchor="t" bIns="45700" lIns="91425" spcFirstLastPara="1" rIns="91425" wrap="square" tIns="45700">
            <a:normAutofit/>
          </a:bodyPr>
          <a:lstStyle>
            <a:lvl1pPr indent="-392747" lvl="0" marL="457200" algn="l">
              <a:spcBef>
                <a:spcPts val="517"/>
              </a:spcBef>
              <a:spcAft>
                <a:spcPts val="0"/>
              </a:spcAft>
              <a:buClr>
                <a:schemeClr val="dk1"/>
              </a:buClr>
              <a:buSzPts val="2585"/>
              <a:buChar char="•"/>
              <a:defRPr sz="2585"/>
            </a:lvl1pPr>
            <a:lvl2pPr indent="-369252" lvl="1" marL="914400" algn="l">
              <a:spcBef>
                <a:spcPts val="443"/>
              </a:spcBef>
              <a:spcAft>
                <a:spcPts val="0"/>
              </a:spcAft>
              <a:buClr>
                <a:schemeClr val="dk1"/>
              </a:buClr>
              <a:buSzPts val="2215"/>
              <a:buChar char="–"/>
              <a:defRPr sz="2215"/>
            </a:lvl2pPr>
            <a:lvl3pPr indent="-345820" lvl="2" marL="1371600" algn="l">
              <a:spcBef>
                <a:spcPts val="369"/>
              </a:spcBef>
              <a:spcAft>
                <a:spcPts val="0"/>
              </a:spcAft>
              <a:buClr>
                <a:schemeClr val="dk1"/>
              </a:buClr>
              <a:buSzPts val="1846"/>
              <a:buChar char="•"/>
              <a:defRPr sz="1845"/>
            </a:lvl3pPr>
            <a:lvl4pPr indent="-334136" lvl="3" marL="1828800" algn="l">
              <a:spcBef>
                <a:spcPts val="332"/>
              </a:spcBef>
              <a:spcAft>
                <a:spcPts val="0"/>
              </a:spcAft>
              <a:buClr>
                <a:schemeClr val="dk1"/>
              </a:buClr>
              <a:buSzPts val="1662"/>
              <a:buChar char="–"/>
              <a:defRPr sz="1662"/>
            </a:lvl4pPr>
            <a:lvl5pPr indent="-334136" lvl="4" marL="2286000" algn="l">
              <a:spcBef>
                <a:spcPts val="332"/>
              </a:spcBef>
              <a:spcAft>
                <a:spcPts val="0"/>
              </a:spcAft>
              <a:buClr>
                <a:schemeClr val="dk1"/>
              </a:buClr>
              <a:buSzPts val="1662"/>
              <a:buChar char="»"/>
              <a:defRPr sz="1662"/>
            </a:lvl5pPr>
            <a:lvl6pPr indent="-334136" lvl="5" marL="2743200" algn="l">
              <a:spcBef>
                <a:spcPts val="332"/>
              </a:spcBef>
              <a:spcAft>
                <a:spcPts val="0"/>
              </a:spcAft>
              <a:buClr>
                <a:schemeClr val="dk1"/>
              </a:buClr>
              <a:buSzPts val="1662"/>
              <a:buChar char="•"/>
              <a:defRPr sz="1662"/>
            </a:lvl6pPr>
            <a:lvl7pPr indent="-334136" lvl="6" marL="3200400" algn="l">
              <a:spcBef>
                <a:spcPts val="332"/>
              </a:spcBef>
              <a:spcAft>
                <a:spcPts val="0"/>
              </a:spcAft>
              <a:buClr>
                <a:schemeClr val="dk1"/>
              </a:buClr>
              <a:buSzPts val="1662"/>
              <a:buChar char="•"/>
              <a:defRPr sz="1662"/>
            </a:lvl7pPr>
            <a:lvl8pPr indent="-334136" lvl="7" marL="3657600" algn="l">
              <a:spcBef>
                <a:spcPts val="332"/>
              </a:spcBef>
              <a:spcAft>
                <a:spcPts val="0"/>
              </a:spcAft>
              <a:buClr>
                <a:schemeClr val="dk1"/>
              </a:buClr>
              <a:buSzPts val="1662"/>
              <a:buChar char="•"/>
              <a:defRPr sz="1662"/>
            </a:lvl8pPr>
            <a:lvl9pPr indent="-334136" lvl="8" marL="4114800" algn="l">
              <a:spcBef>
                <a:spcPts val="332"/>
              </a:spcBef>
              <a:spcAft>
                <a:spcPts val="0"/>
              </a:spcAft>
              <a:buClr>
                <a:schemeClr val="dk1"/>
              </a:buClr>
              <a:buSzPts val="1662"/>
              <a:buChar char="•"/>
              <a:defRPr sz="1662"/>
            </a:lvl9pPr>
          </a:lstStyle>
          <a:p/>
        </p:txBody>
      </p:sp>
      <p:sp>
        <p:nvSpPr>
          <p:cNvPr id="45" name="Google Shape;45;p40"/>
          <p:cNvSpPr txBox="1"/>
          <p:nvPr>
            <p:ph idx="2" type="body"/>
          </p:nvPr>
        </p:nvSpPr>
        <p:spPr>
          <a:xfrm>
            <a:off x="4644480" y="1267199"/>
            <a:ext cx="4248000" cy="5076000"/>
          </a:xfrm>
          <a:prstGeom prst="rect">
            <a:avLst/>
          </a:prstGeom>
          <a:noFill/>
          <a:ln>
            <a:noFill/>
          </a:ln>
        </p:spPr>
        <p:txBody>
          <a:bodyPr anchorCtr="0" anchor="t" bIns="45700" lIns="91425" spcFirstLastPara="1" rIns="91425" wrap="square" tIns="45700">
            <a:normAutofit/>
          </a:bodyPr>
          <a:lstStyle>
            <a:lvl1pPr indent="-392747" lvl="0" marL="457200" algn="l">
              <a:spcBef>
                <a:spcPts val="517"/>
              </a:spcBef>
              <a:spcAft>
                <a:spcPts val="0"/>
              </a:spcAft>
              <a:buClr>
                <a:schemeClr val="dk1"/>
              </a:buClr>
              <a:buSzPts val="2585"/>
              <a:buChar char="•"/>
              <a:defRPr sz="2585"/>
            </a:lvl1pPr>
            <a:lvl2pPr indent="-369252" lvl="1" marL="914400" algn="l">
              <a:spcBef>
                <a:spcPts val="443"/>
              </a:spcBef>
              <a:spcAft>
                <a:spcPts val="0"/>
              </a:spcAft>
              <a:buClr>
                <a:schemeClr val="dk1"/>
              </a:buClr>
              <a:buSzPts val="2215"/>
              <a:buChar char="–"/>
              <a:defRPr sz="2215"/>
            </a:lvl2pPr>
            <a:lvl3pPr indent="-345820" lvl="2" marL="1371600" algn="l">
              <a:spcBef>
                <a:spcPts val="369"/>
              </a:spcBef>
              <a:spcAft>
                <a:spcPts val="0"/>
              </a:spcAft>
              <a:buClr>
                <a:schemeClr val="dk1"/>
              </a:buClr>
              <a:buSzPts val="1846"/>
              <a:buChar char="•"/>
              <a:defRPr sz="1845"/>
            </a:lvl3pPr>
            <a:lvl4pPr indent="-334136" lvl="3" marL="1828800" algn="l">
              <a:spcBef>
                <a:spcPts val="332"/>
              </a:spcBef>
              <a:spcAft>
                <a:spcPts val="0"/>
              </a:spcAft>
              <a:buClr>
                <a:schemeClr val="dk1"/>
              </a:buClr>
              <a:buSzPts val="1662"/>
              <a:buChar char="–"/>
              <a:defRPr sz="1662"/>
            </a:lvl4pPr>
            <a:lvl5pPr indent="-334136" lvl="4" marL="2286000" algn="l">
              <a:spcBef>
                <a:spcPts val="332"/>
              </a:spcBef>
              <a:spcAft>
                <a:spcPts val="0"/>
              </a:spcAft>
              <a:buClr>
                <a:schemeClr val="dk1"/>
              </a:buClr>
              <a:buSzPts val="1662"/>
              <a:buChar char="»"/>
              <a:defRPr sz="1662"/>
            </a:lvl5pPr>
            <a:lvl6pPr indent="-334136" lvl="5" marL="2743200" algn="l">
              <a:spcBef>
                <a:spcPts val="332"/>
              </a:spcBef>
              <a:spcAft>
                <a:spcPts val="0"/>
              </a:spcAft>
              <a:buClr>
                <a:schemeClr val="dk1"/>
              </a:buClr>
              <a:buSzPts val="1662"/>
              <a:buChar char="•"/>
              <a:defRPr sz="1662"/>
            </a:lvl6pPr>
            <a:lvl7pPr indent="-334136" lvl="6" marL="3200400" algn="l">
              <a:spcBef>
                <a:spcPts val="332"/>
              </a:spcBef>
              <a:spcAft>
                <a:spcPts val="0"/>
              </a:spcAft>
              <a:buClr>
                <a:schemeClr val="dk1"/>
              </a:buClr>
              <a:buSzPts val="1662"/>
              <a:buChar char="•"/>
              <a:defRPr sz="1662"/>
            </a:lvl7pPr>
            <a:lvl8pPr indent="-334136" lvl="7" marL="3657600" algn="l">
              <a:spcBef>
                <a:spcPts val="332"/>
              </a:spcBef>
              <a:spcAft>
                <a:spcPts val="0"/>
              </a:spcAft>
              <a:buClr>
                <a:schemeClr val="dk1"/>
              </a:buClr>
              <a:buSzPts val="1662"/>
              <a:buChar char="•"/>
              <a:defRPr sz="1662"/>
            </a:lvl8pPr>
            <a:lvl9pPr indent="-334136" lvl="8" marL="4114800" algn="l">
              <a:spcBef>
                <a:spcPts val="332"/>
              </a:spcBef>
              <a:spcAft>
                <a:spcPts val="0"/>
              </a:spcAft>
              <a:buClr>
                <a:schemeClr val="dk1"/>
              </a:buClr>
              <a:buSzPts val="1662"/>
              <a:buChar char="•"/>
              <a:defRPr sz="1662"/>
            </a:lvl9pPr>
          </a:lstStyle>
          <a:p/>
        </p:txBody>
      </p:sp>
      <p:sp>
        <p:nvSpPr>
          <p:cNvPr id="46" name="Google Shape;46;p40"/>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92">
                <a:solidFill>
                  <a:srgbClr val="888888"/>
                </a:solidFill>
                <a:latin typeface="Arial"/>
                <a:ea typeface="Arial"/>
                <a:cs typeface="Arial"/>
                <a:sym typeface="Arial"/>
              </a:defRPr>
            </a:lvl1pPr>
            <a:lvl2pPr indent="0" lvl="1" marL="0" algn="r">
              <a:spcBef>
                <a:spcPts val="0"/>
              </a:spcBef>
              <a:spcAft>
                <a:spcPts val="0"/>
              </a:spcAft>
              <a:buNone/>
              <a:defRPr sz="1292">
                <a:solidFill>
                  <a:srgbClr val="888888"/>
                </a:solidFill>
                <a:latin typeface="Arial"/>
                <a:ea typeface="Arial"/>
                <a:cs typeface="Arial"/>
                <a:sym typeface="Arial"/>
              </a:defRPr>
            </a:lvl2pPr>
            <a:lvl3pPr indent="0" lvl="2" marL="0" algn="r">
              <a:spcBef>
                <a:spcPts val="0"/>
              </a:spcBef>
              <a:spcAft>
                <a:spcPts val="0"/>
              </a:spcAft>
              <a:buNone/>
              <a:defRPr sz="1292">
                <a:solidFill>
                  <a:srgbClr val="888888"/>
                </a:solidFill>
                <a:latin typeface="Arial"/>
                <a:ea typeface="Arial"/>
                <a:cs typeface="Arial"/>
                <a:sym typeface="Arial"/>
              </a:defRPr>
            </a:lvl3pPr>
            <a:lvl4pPr indent="0" lvl="3" marL="0" algn="r">
              <a:spcBef>
                <a:spcPts val="0"/>
              </a:spcBef>
              <a:spcAft>
                <a:spcPts val="0"/>
              </a:spcAft>
              <a:buNone/>
              <a:defRPr sz="1292">
                <a:solidFill>
                  <a:srgbClr val="888888"/>
                </a:solidFill>
                <a:latin typeface="Arial"/>
                <a:ea typeface="Arial"/>
                <a:cs typeface="Arial"/>
                <a:sym typeface="Arial"/>
              </a:defRPr>
            </a:lvl4pPr>
            <a:lvl5pPr indent="0" lvl="4" marL="0" algn="r">
              <a:spcBef>
                <a:spcPts val="0"/>
              </a:spcBef>
              <a:spcAft>
                <a:spcPts val="0"/>
              </a:spcAft>
              <a:buNone/>
              <a:defRPr sz="1292">
                <a:solidFill>
                  <a:srgbClr val="888888"/>
                </a:solidFill>
                <a:latin typeface="Arial"/>
                <a:ea typeface="Arial"/>
                <a:cs typeface="Arial"/>
                <a:sym typeface="Arial"/>
              </a:defRPr>
            </a:lvl5pPr>
            <a:lvl6pPr indent="0" lvl="5" marL="0" algn="r">
              <a:spcBef>
                <a:spcPts val="0"/>
              </a:spcBef>
              <a:spcAft>
                <a:spcPts val="0"/>
              </a:spcAft>
              <a:buNone/>
              <a:defRPr sz="1292">
                <a:solidFill>
                  <a:srgbClr val="888888"/>
                </a:solidFill>
                <a:latin typeface="Arial"/>
                <a:ea typeface="Arial"/>
                <a:cs typeface="Arial"/>
                <a:sym typeface="Arial"/>
              </a:defRPr>
            </a:lvl6pPr>
            <a:lvl7pPr indent="0" lvl="6" marL="0" algn="r">
              <a:spcBef>
                <a:spcPts val="0"/>
              </a:spcBef>
              <a:spcAft>
                <a:spcPts val="0"/>
              </a:spcAft>
              <a:buNone/>
              <a:defRPr sz="1292">
                <a:solidFill>
                  <a:srgbClr val="888888"/>
                </a:solidFill>
                <a:latin typeface="Arial"/>
                <a:ea typeface="Arial"/>
                <a:cs typeface="Arial"/>
                <a:sym typeface="Arial"/>
              </a:defRPr>
            </a:lvl7pPr>
            <a:lvl8pPr indent="0" lvl="7" marL="0" algn="r">
              <a:spcBef>
                <a:spcPts val="0"/>
              </a:spcBef>
              <a:spcAft>
                <a:spcPts val="0"/>
              </a:spcAft>
              <a:buNone/>
              <a:defRPr sz="1292">
                <a:solidFill>
                  <a:srgbClr val="888888"/>
                </a:solidFill>
                <a:latin typeface="Arial"/>
                <a:ea typeface="Arial"/>
                <a:cs typeface="Arial"/>
                <a:sym typeface="Arial"/>
              </a:defRPr>
            </a:lvl8pPr>
            <a:lvl9pPr indent="0" lvl="8" marL="0" algn="r">
              <a:spcBef>
                <a:spcPts val="0"/>
              </a:spcBef>
              <a:spcAft>
                <a:spcPts val="0"/>
              </a:spcAft>
              <a:buNone/>
              <a:defRPr sz="1292">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47" name="Shape 47"/>
        <p:cNvGrpSpPr/>
        <p:nvPr/>
      </p:nvGrpSpPr>
      <p:grpSpPr>
        <a:xfrm>
          <a:off x="0" y="0"/>
          <a:ext cx="0" cy="0"/>
          <a:chOff x="0" y="0"/>
          <a:chExt cx="0" cy="0"/>
        </a:xfrm>
      </p:grpSpPr>
      <p:sp>
        <p:nvSpPr>
          <p:cNvPr id="48" name="Google Shape;48;p41"/>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2954"/>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1"/>
          <p:cNvSpPr txBox="1"/>
          <p:nvPr>
            <p:ph idx="1" type="body"/>
          </p:nvPr>
        </p:nvSpPr>
        <p:spPr>
          <a:xfrm>
            <a:off x="4645024" y="1268760"/>
            <a:ext cx="4248000"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369"/>
              </a:spcBef>
              <a:spcAft>
                <a:spcPts val="0"/>
              </a:spcAft>
              <a:buClr>
                <a:schemeClr val="dk1"/>
              </a:buClr>
              <a:buSzPts val="1846"/>
              <a:buNone/>
              <a:defRPr b="1" sz="1845"/>
            </a:lvl1pPr>
            <a:lvl2pPr indent="-228600" lvl="1" marL="914400" algn="l">
              <a:spcBef>
                <a:spcPts val="369"/>
              </a:spcBef>
              <a:spcAft>
                <a:spcPts val="0"/>
              </a:spcAft>
              <a:buClr>
                <a:schemeClr val="dk1"/>
              </a:buClr>
              <a:buSzPts val="1846"/>
              <a:buNone/>
              <a:defRPr b="1" sz="1845"/>
            </a:lvl2pPr>
            <a:lvl3pPr indent="-228600" lvl="2" marL="1371600" algn="l">
              <a:spcBef>
                <a:spcPts val="332"/>
              </a:spcBef>
              <a:spcAft>
                <a:spcPts val="0"/>
              </a:spcAft>
              <a:buClr>
                <a:schemeClr val="dk1"/>
              </a:buClr>
              <a:buSzPts val="1662"/>
              <a:buNone/>
              <a:defRPr b="1" sz="1662"/>
            </a:lvl3pPr>
            <a:lvl4pPr indent="-228600" lvl="3" marL="1828800" algn="l">
              <a:spcBef>
                <a:spcPts val="295"/>
              </a:spcBef>
              <a:spcAft>
                <a:spcPts val="0"/>
              </a:spcAft>
              <a:buClr>
                <a:schemeClr val="dk1"/>
              </a:buClr>
              <a:buSzPts val="1477"/>
              <a:buNone/>
              <a:defRPr b="1" sz="1477"/>
            </a:lvl4pPr>
            <a:lvl5pPr indent="-228600" lvl="4" marL="2286000" algn="l">
              <a:spcBef>
                <a:spcPts val="295"/>
              </a:spcBef>
              <a:spcAft>
                <a:spcPts val="0"/>
              </a:spcAft>
              <a:buClr>
                <a:schemeClr val="dk1"/>
              </a:buClr>
              <a:buSzPts val="1477"/>
              <a:buNone/>
              <a:defRPr b="1" sz="1477"/>
            </a:lvl5pPr>
            <a:lvl6pPr indent="-228600" lvl="5" marL="2743200" algn="l">
              <a:spcBef>
                <a:spcPts val="295"/>
              </a:spcBef>
              <a:spcAft>
                <a:spcPts val="0"/>
              </a:spcAft>
              <a:buClr>
                <a:schemeClr val="dk1"/>
              </a:buClr>
              <a:buSzPts val="1477"/>
              <a:buNone/>
              <a:defRPr b="1" sz="1477"/>
            </a:lvl6pPr>
            <a:lvl7pPr indent="-228600" lvl="6" marL="3200400" algn="l">
              <a:spcBef>
                <a:spcPts val="295"/>
              </a:spcBef>
              <a:spcAft>
                <a:spcPts val="0"/>
              </a:spcAft>
              <a:buClr>
                <a:schemeClr val="dk1"/>
              </a:buClr>
              <a:buSzPts val="1477"/>
              <a:buNone/>
              <a:defRPr b="1" sz="1477"/>
            </a:lvl7pPr>
            <a:lvl8pPr indent="-228600" lvl="7" marL="3657600" algn="l">
              <a:spcBef>
                <a:spcPts val="295"/>
              </a:spcBef>
              <a:spcAft>
                <a:spcPts val="0"/>
              </a:spcAft>
              <a:buClr>
                <a:schemeClr val="dk1"/>
              </a:buClr>
              <a:buSzPts val="1477"/>
              <a:buNone/>
              <a:defRPr b="1" sz="1477"/>
            </a:lvl8pPr>
            <a:lvl9pPr indent="-228600" lvl="8" marL="4114800" algn="l">
              <a:spcBef>
                <a:spcPts val="295"/>
              </a:spcBef>
              <a:spcAft>
                <a:spcPts val="0"/>
              </a:spcAft>
              <a:buClr>
                <a:schemeClr val="dk1"/>
              </a:buClr>
              <a:buSzPts val="1477"/>
              <a:buNone/>
              <a:defRPr b="1" sz="1477"/>
            </a:lvl9pPr>
          </a:lstStyle>
          <a:p/>
        </p:txBody>
      </p:sp>
      <p:sp>
        <p:nvSpPr>
          <p:cNvPr id="50" name="Google Shape;50;p41"/>
          <p:cNvSpPr txBox="1"/>
          <p:nvPr>
            <p:ph idx="2" type="body"/>
          </p:nvPr>
        </p:nvSpPr>
        <p:spPr>
          <a:xfrm>
            <a:off x="4645024" y="1916832"/>
            <a:ext cx="4248000" cy="4428000"/>
          </a:xfrm>
          <a:prstGeom prst="rect">
            <a:avLst/>
          </a:prstGeom>
          <a:noFill/>
          <a:ln>
            <a:noFill/>
          </a:ln>
        </p:spPr>
        <p:txBody>
          <a:bodyPr anchorCtr="0" anchor="t" bIns="45700" lIns="91425" spcFirstLastPara="1" rIns="91425" wrap="square" tIns="45700">
            <a:normAutofit/>
          </a:bodyPr>
          <a:lstStyle>
            <a:lvl1pPr indent="-345821" lvl="0" marL="457200" algn="l">
              <a:spcBef>
                <a:spcPts val="369"/>
              </a:spcBef>
              <a:spcAft>
                <a:spcPts val="0"/>
              </a:spcAft>
              <a:buClr>
                <a:schemeClr val="dk1"/>
              </a:buClr>
              <a:buSzPts val="1846"/>
              <a:buChar char="•"/>
              <a:defRPr sz="1845"/>
            </a:lvl1pPr>
            <a:lvl2pPr indent="-334137" lvl="1" marL="914400" algn="l">
              <a:spcBef>
                <a:spcPts val="332"/>
              </a:spcBef>
              <a:spcAft>
                <a:spcPts val="0"/>
              </a:spcAft>
              <a:buClr>
                <a:schemeClr val="dk1"/>
              </a:buClr>
              <a:buSzPts val="1662"/>
              <a:buChar char="–"/>
              <a:defRPr sz="1662"/>
            </a:lvl2pPr>
            <a:lvl3pPr indent="-322389" lvl="2" marL="1371600" algn="l">
              <a:spcBef>
                <a:spcPts val="295"/>
              </a:spcBef>
              <a:spcAft>
                <a:spcPts val="0"/>
              </a:spcAft>
              <a:buClr>
                <a:schemeClr val="dk1"/>
              </a:buClr>
              <a:buSzPts val="1477"/>
              <a:buChar char="•"/>
              <a:defRPr sz="1477"/>
            </a:lvl3pPr>
            <a:lvl4pPr indent="-310642" lvl="3" marL="1828800" algn="l">
              <a:spcBef>
                <a:spcPts val="258"/>
              </a:spcBef>
              <a:spcAft>
                <a:spcPts val="0"/>
              </a:spcAft>
              <a:buClr>
                <a:schemeClr val="dk1"/>
              </a:buClr>
              <a:buSzPts val="1292"/>
              <a:buChar char="–"/>
              <a:defRPr sz="1292"/>
            </a:lvl4pPr>
            <a:lvl5pPr indent="-310642" lvl="4" marL="2286000" algn="l">
              <a:spcBef>
                <a:spcPts val="258"/>
              </a:spcBef>
              <a:spcAft>
                <a:spcPts val="0"/>
              </a:spcAft>
              <a:buClr>
                <a:schemeClr val="dk1"/>
              </a:buClr>
              <a:buSzPts val="1292"/>
              <a:buChar char="»"/>
              <a:defRPr sz="1292"/>
            </a:lvl5pPr>
            <a:lvl6pPr indent="-322389" lvl="5" marL="2743200" algn="l">
              <a:spcBef>
                <a:spcPts val="295"/>
              </a:spcBef>
              <a:spcAft>
                <a:spcPts val="0"/>
              </a:spcAft>
              <a:buClr>
                <a:schemeClr val="dk1"/>
              </a:buClr>
              <a:buSzPts val="1477"/>
              <a:buChar char="•"/>
              <a:defRPr sz="1477"/>
            </a:lvl6pPr>
            <a:lvl7pPr indent="-322389" lvl="6" marL="3200400" algn="l">
              <a:spcBef>
                <a:spcPts val="295"/>
              </a:spcBef>
              <a:spcAft>
                <a:spcPts val="0"/>
              </a:spcAft>
              <a:buClr>
                <a:schemeClr val="dk1"/>
              </a:buClr>
              <a:buSzPts val="1477"/>
              <a:buChar char="•"/>
              <a:defRPr sz="1477"/>
            </a:lvl7pPr>
            <a:lvl8pPr indent="-322389" lvl="7" marL="3657600" algn="l">
              <a:spcBef>
                <a:spcPts val="295"/>
              </a:spcBef>
              <a:spcAft>
                <a:spcPts val="0"/>
              </a:spcAft>
              <a:buClr>
                <a:schemeClr val="dk1"/>
              </a:buClr>
              <a:buSzPts val="1477"/>
              <a:buChar char="•"/>
              <a:defRPr sz="1477"/>
            </a:lvl8pPr>
            <a:lvl9pPr indent="-322389" lvl="8" marL="4114800" algn="l">
              <a:spcBef>
                <a:spcPts val="295"/>
              </a:spcBef>
              <a:spcAft>
                <a:spcPts val="0"/>
              </a:spcAft>
              <a:buClr>
                <a:schemeClr val="dk1"/>
              </a:buClr>
              <a:buSzPts val="1477"/>
              <a:buChar char="•"/>
              <a:defRPr sz="1477"/>
            </a:lvl9pPr>
          </a:lstStyle>
          <a:p/>
        </p:txBody>
      </p:sp>
      <p:sp>
        <p:nvSpPr>
          <p:cNvPr id="51" name="Google Shape;51;p41"/>
          <p:cNvSpPr txBox="1"/>
          <p:nvPr>
            <p:ph idx="3" type="body"/>
          </p:nvPr>
        </p:nvSpPr>
        <p:spPr>
          <a:xfrm>
            <a:off x="251520" y="1268760"/>
            <a:ext cx="4248000"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332"/>
              </a:spcBef>
              <a:spcAft>
                <a:spcPts val="0"/>
              </a:spcAft>
              <a:buClr>
                <a:schemeClr val="dk1"/>
              </a:buClr>
              <a:buSzPts val="1662"/>
              <a:buNone/>
              <a:defRPr b="1" sz="1662"/>
            </a:lvl1pPr>
            <a:lvl2pPr indent="-228600" lvl="1" marL="914400" algn="l">
              <a:spcBef>
                <a:spcPts val="369"/>
              </a:spcBef>
              <a:spcAft>
                <a:spcPts val="0"/>
              </a:spcAft>
              <a:buClr>
                <a:schemeClr val="dk1"/>
              </a:buClr>
              <a:buSzPts val="1846"/>
              <a:buNone/>
              <a:defRPr b="1" sz="1845"/>
            </a:lvl2pPr>
            <a:lvl3pPr indent="-228600" lvl="2" marL="1371600" algn="l">
              <a:spcBef>
                <a:spcPts val="332"/>
              </a:spcBef>
              <a:spcAft>
                <a:spcPts val="0"/>
              </a:spcAft>
              <a:buClr>
                <a:schemeClr val="dk1"/>
              </a:buClr>
              <a:buSzPts val="1662"/>
              <a:buNone/>
              <a:defRPr b="1" sz="1662"/>
            </a:lvl3pPr>
            <a:lvl4pPr indent="-228600" lvl="3" marL="1828800" algn="l">
              <a:spcBef>
                <a:spcPts val="295"/>
              </a:spcBef>
              <a:spcAft>
                <a:spcPts val="0"/>
              </a:spcAft>
              <a:buClr>
                <a:schemeClr val="dk1"/>
              </a:buClr>
              <a:buSzPts val="1477"/>
              <a:buNone/>
              <a:defRPr b="1" sz="1477"/>
            </a:lvl4pPr>
            <a:lvl5pPr indent="-228600" lvl="4" marL="2286000" algn="l">
              <a:spcBef>
                <a:spcPts val="295"/>
              </a:spcBef>
              <a:spcAft>
                <a:spcPts val="0"/>
              </a:spcAft>
              <a:buClr>
                <a:schemeClr val="dk1"/>
              </a:buClr>
              <a:buSzPts val="1477"/>
              <a:buNone/>
              <a:defRPr b="1" sz="1477"/>
            </a:lvl5pPr>
            <a:lvl6pPr indent="-228600" lvl="5" marL="2743200" algn="l">
              <a:spcBef>
                <a:spcPts val="295"/>
              </a:spcBef>
              <a:spcAft>
                <a:spcPts val="0"/>
              </a:spcAft>
              <a:buClr>
                <a:schemeClr val="dk1"/>
              </a:buClr>
              <a:buSzPts val="1477"/>
              <a:buNone/>
              <a:defRPr b="1" sz="1477"/>
            </a:lvl6pPr>
            <a:lvl7pPr indent="-228600" lvl="6" marL="3200400" algn="l">
              <a:spcBef>
                <a:spcPts val="295"/>
              </a:spcBef>
              <a:spcAft>
                <a:spcPts val="0"/>
              </a:spcAft>
              <a:buClr>
                <a:schemeClr val="dk1"/>
              </a:buClr>
              <a:buSzPts val="1477"/>
              <a:buNone/>
              <a:defRPr b="1" sz="1477"/>
            </a:lvl7pPr>
            <a:lvl8pPr indent="-228600" lvl="7" marL="3657600" algn="l">
              <a:spcBef>
                <a:spcPts val="295"/>
              </a:spcBef>
              <a:spcAft>
                <a:spcPts val="0"/>
              </a:spcAft>
              <a:buClr>
                <a:schemeClr val="dk1"/>
              </a:buClr>
              <a:buSzPts val="1477"/>
              <a:buNone/>
              <a:defRPr b="1" sz="1477"/>
            </a:lvl8pPr>
            <a:lvl9pPr indent="-228600" lvl="8" marL="4114800" algn="l">
              <a:spcBef>
                <a:spcPts val="295"/>
              </a:spcBef>
              <a:spcAft>
                <a:spcPts val="0"/>
              </a:spcAft>
              <a:buClr>
                <a:schemeClr val="dk1"/>
              </a:buClr>
              <a:buSzPts val="1477"/>
              <a:buNone/>
              <a:defRPr b="1" sz="1477"/>
            </a:lvl9pPr>
          </a:lstStyle>
          <a:p/>
        </p:txBody>
      </p:sp>
      <p:sp>
        <p:nvSpPr>
          <p:cNvPr id="52" name="Google Shape;52;p41"/>
          <p:cNvSpPr txBox="1"/>
          <p:nvPr>
            <p:ph idx="4" type="body"/>
          </p:nvPr>
        </p:nvSpPr>
        <p:spPr>
          <a:xfrm>
            <a:off x="251520" y="1916832"/>
            <a:ext cx="4248000" cy="4428000"/>
          </a:xfrm>
          <a:prstGeom prst="rect">
            <a:avLst/>
          </a:prstGeom>
          <a:noFill/>
          <a:ln>
            <a:noFill/>
          </a:ln>
        </p:spPr>
        <p:txBody>
          <a:bodyPr anchorCtr="0" anchor="t" bIns="45700" lIns="91425" spcFirstLastPara="1" rIns="91425" wrap="square" tIns="45700">
            <a:normAutofit/>
          </a:bodyPr>
          <a:lstStyle>
            <a:lvl1pPr indent="-345821" lvl="0" marL="457200" algn="l">
              <a:spcBef>
                <a:spcPts val="369"/>
              </a:spcBef>
              <a:spcAft>
                <a:spcPts val="0"/>
              </a:spcAft>
              <a:buClr>
                <a:schemeClr val="dk1"/>
              </a:buClr>
              <a:buSzPts val="1846"/>
              <a:buChar char="•"/>
              <a:defRPr sz="1845"/>
            </a:lvl1pPr>
            <a:lvl2pPr indent="-334137" lvl="1" marL="914400" algn="l">
              <a:spcBef>
                <a:spcPts val="332"/>
              </a:spcBef>
              <a:spcAft>
                <a:spcPts val="0"/>
              </a:spcAft>
              <a:buClr>
                <a:schemeClr val="dk1"/>
              </a:buClr>
              <a:buSzPts val="1662"/>
              <a:buChar char="–"/>
              <a:defRPr sz="1662"/>
            </a:lvl2pPr>
            <a:lvl3pPr indent="-322389" lvl="2" marL="1371600" algn="l">
              <a:spcBef>
                <a:spcPts val="295"/>
              </a:spcBef>
              <a:spcAft>
                <a:spcPts val="0"/>
              </a:spcAft>
              <a:buClr>
                <a:schemeClr val="dk1"/>
              </a:buClr>
              <a:buSzPts val="1477"/>
              <a:buChar char="•"/>
              <a:defRPr sz="1477"/>
            </a:lvl3pPr>
            <a:lvl4pPr indent="-310642" lvl="3" marL="1828800" algn="l">
              <a:spcBef>
                <a:spcPts val="258"/>
              </a:spcBef>
              <a:spcAft>
                <a:spcPts val="0"/>
              </a:spcAft>
              <a:buClr>
                <a:schemeClr val="dk1"/>
              </a:buClr>
              <a:buSzPts val="1292"/>
              <a:buChar char="–"/>
              <a:defRPr sz="1292"/>
            </a:lvl4pPr>
            <a:lvl5pPr indent="-310642" lvl="4" marL="2286000" algn="l">
              <a:spcBef>
                <a:spcPts val="258"/>
              </a:spcBef>
              <a:spcAft>
                <a:spcPts val="0"/>
              </a:spcAft>
              <a:buClr>
                <a:schemeClr val="dk1"/>
              </a:buClr>
              <a:buSzPts val="1292"/>
              <a:buChar char="»"/>
              <a:defRPr sz="1292"/>
            </a:lvl5pPr>
            <a:lvl6pPr indent="-322389" lvl="5" marL="2743200" algn="l">
              <a:spcBef>
                <a:spcPts val="295"/>
              </a:spcBef>
              <a:spcAft>
                <a:spcPts val="0"/>
              </a:spcAft>
              <a:buClr>
                <a:schemeClr val="dk1"/>
              </a:buClr>
              <a:buSzPts val="1477"/>
              <a:buChar char="•"/>
              <a:defRPr sz="1477"/>
            </a:lvl6pPr>
            <a:lvl7pPr indent="-322389" lvl="6" marL="3200400" algn="l">
              <a:spcBef>
                <a:spcPts val="295"/>
              </a:spcBef>
              <a:spcAft>
                <a:spcPts val="0"/>
              </a:spcAft>
              <a:buClr>
                <a:schemeClr val="dk1"/>
              </a:buClr>
              <a:buSzPts val="1477"/>
              <a:buChar char="•"/>
              <a:defRPr sz="1477"/>
            </a:lvl7pPr>
            <a:lvl8pPr indent="-322389" lvl="7" marL="3657600" algn="l">
              <a:spcBef>
                <a:spcPts val="295"/>
              </a:spcBef>
              <a:spcAft>
                <a:spcPts val="0"/>
              </a:spcAft>
              <a:buClr>
                <a:schemeClr val="dk1"/>
              </a:buClr>
              <a:buSzPts val="1477"/>
              <a:buChar char="•"/>
              <a:defRPr sz="1477"/>
            </a:lvl8pPr>
            <a:lvl9pPr indent="-322389" lvl="8" marL="4114800" algn="l">
              <a:spcBef>
                <a:spcPts val="295"/>
              </a:spcBef>
              <a:spcAft>
                <a:spcPts val="0"/>
              </a:spcAft>
              <a:buClr>
                <a:schemeClr val="dk1"/>
              </a:buClr>
              <a:buSzPts val="1477"/>
              <a:buChar char="•"/>
              <a:defRPr sz="1477"/>
            </a:lvl9pPr>
          </a:lstStyle>
          <a:p/>
        </p:txBody>
      </p:sp>
      <p:sp>
        <p:nvSpPr>
          <p:cNvPr id="53" name="Google Shape;53;p41"/>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92">
                <a:solidFill>
                  <a:srgbClr val="888888"/>
                </a:solidFill>
                <a:latin typeface="Arial"/>
                <a:ea typeface="Arial"/>
                <a:cs typeface="Arial"/>
                <a:sym typeface="Arial"/>
              </a:defRPr>
            </a:lvl1pPr>
            <a:lvl2pPr indent="0" lvl="1" marL="0" marR="0" algn="r">
              <a:spcBef>
                <a:spcPts val="0"/>
              </a:spcBef>
              <a:spcAft>
                <a:spcPts val="0"/>
              </a:spcAft>
              <a:buNone/>
              <a:defRPr sz="1292">
                <a:solidFill>
                  <a:srgbClr val="888888"/>
                </a:solidFill>
                <a:latin typeface="Arial"/>
                <a:ea typeface="Arial"/>
                <a:cs typeface="Arial"/>
                <a:sym typeface="Arial"/>
              </a:defRPr>
            </a:lvl2pPr>
            <a:lvl3pPr indent="0" lvl="2" marL="0" marR="0" algn="r">
              <a:spcBef>
                <a:spcPts val="0"/>
              </a:spcBef>
              <a:spcAft>
                <a:spcPts val="0"/>
              </a:spcAft>
              <a:buNone/>
              <a:defRPr sz="1292">
                <a:solidFill>
                  <a:srgbClr val="888888"/>
                </a:solidFill>
                <a:latin typeface="Arial"/>
                <a:ea typeface="Arial"/>
                <a:cs typeface="Arial"/>
                <a:sym typeface="Arial"/>
              </a:defRPr>
            </a:lvl3pPr>
            <a:lvl4pPr indent="0" lvl="3" marL="0" marR="0" algn="r">
              <a:spcBef>
                <a:spcPts val="0"/>
              </a:spcBef>
              <a:spcAft>
                <a:spcPts val="0"/>
              </a:spcAft>
              <a:buNone/>
              <a:defRPr sz="1292">
                <a:solidFill>
                  <a:srgbClr val="888888"/>
                </a:solidFill>
                <a:latin typeface="Arial"/>
                <a:ea typeface="Arial"/>
                <a:cs typeface="Arial"/>
                <a:sym typeface="Arial"/>
              </a:defRPr>
            </a:lvl4pPr>
            <a:lvl5pPr indent="0" lvl="4" marL="0" marR="0" algn="r">
              <a:spcBef>
                <a:spcPts val="0"/>
              </a:spcBef>
              <a:spcAft>
                <a:spcPts val="0"/>
              </a:spcAft>
              <a:buNone/>
              <a:defRPr sz="1292">
                <a:solidFill>
                  <a:srgbClr val="888888"/>
                </a:solidFill>
                <a:latin typeface="Arial"/>
                <a:ea typeface="Arial"/>
                <a:cs typeface="Arial"/>
                <a:sym typeface="Arial"/>
              </a:defRPr>
            </a:lvl5pPr>
            <a:lvl6pPr indent="0" lvl="5" marL="0" marR="0" algn="r">
              <a:spcBef>
                <a:spcPts val="0"/>
              </a:spcBef>
              <a:spcAft>
                <a:spcPts val="0"/>
              </a:spcAft>
              <a:buNone/>
              <a:defRPr sz="1292">
                <a:solidFill>
                  <a:srgbClr val="888888"/>
                </a:solidFill>
                <a:latin typeface="Arial"/>
                <a:ea typeface="Arial"/>
                <a:cs typeface="Arial"/>
                <a:sym typeface="Arial"/>
              </a:defRPr>
            </a:lvl6pPr>
            <a:lvl7pPr indent="0" lvl="6" marL="0" marR="0" algn="r">
              <a:spcBef>
                <a:spcPts val="0"/>
              </a:spcBef>
              <a:spcAft>
                <a:spcPts val="0"/>
              </a:spcAft>
              <a:buNone/>
              <a:defRPr sz="1292">
                <a:solidFill>
                  <a:srgbClr val="888888"/>
                </a:solidFill>
                <a:latin typeface="Arial"/>
                <a:ea typeface="Arial"/>
                <a:cs typeface="Arial"/>
                <a:sym typeface="Arial"/>
              </a:defRPr>
            </a:lvl7pPr>
            <a:lvl8pPr indent="0" lvl="7" marL="0" marR="0" algn="r">
              <a:spcBef>
                <a:spcPts val="0"/>
              </a:spcBef>
              <a:spcAft>
                <a:spcPts val="0"/>
              </a:spcAft>
              <a:buNone/>
              <a:defRPr sz="1292">
                <a:solidFill>
                  <a:srgbClr val="888888"/>
                </a:solidFill>
                <a:latin typeface="Arial"/>
                <a:ea typeface="Arial"/>
                <a:cs typeface="Arial"/>
                <a:sym typeface="Arial"/>
              </a:defRPr>
            </a:lvl8pPr>
            <a:lvl9pPr indent="0" lvl="8" marL="0" marR="0" algn="r">
              <a:spcBef>
                <a:spcPts val="0"/>
              </a:spcBef>
              <a:spcAft>
                <a:spcPts val="0"/>
              </a:spcAft>
              <a:buNone/>
              <a:defRPr sz="1292">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54" name="Shape 54"/>
        <p:cNvGrpSpPr/>
        <p:nvPr/>
      </p:nvGrpSpPr>
      <p:grpSpPr>
        <a:xfrm>
          <a:off x="0" y="0"/>
          <a:ext cx="0" cy="0"/>
          <a:chOff x="0" y="0"/>
          <a:chExt cx="0" cy="0"/>
        </a:xfrm>
      </p:grpSpPr>
      <p:sp>
        <p:nvSpPr>
          <p:cNvPr id="55" name="Google Shape;55;p42"/>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2"/>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92">
                <a:solidFill>
                  <a:srgbClr val="888888"/>
                </a:solidFill>
                <a:latin typeface="Arial"/>
                <a:ea typeface="Arial"/>
                <a:cs typeface="Arial"/>
                <a:sym typeface="Arial"/>
              </a:defRPr>
            </a:lvl1pPr>
            <a:lvl2pPr indent="0" lvl="1" marL="0" marR="0" algn="r">
              <a:spcBef>
                <a:spcPts val="0"/>
              </a:spcBef>
              <a:spcAft>
                <a:spcPts val="0"/>
              </a:spcAft>
              <a:buNone/>
              <a:defRPr sz="1292">
                <a:solidFill>
                  <a:srgbClr val="888888"/>
                </a:solidFill>
                <a:latin typeface="Arial"/>
                <a:ea typeface="Arial"/>
                <a:cs typeface="Arial"/>
                <a:sym typeface="Arial"/>
              </a:defRPr>
            </a:lvl2pPr>
            <a:lvl3pPr indent="0" lvl="2" marL="0" marR="0" algn="r">
              <a:spcBef>
                <a:spcPts val="0"/>
              </a:spcBef>
              <a:spcAft>
                <a:spcPts val="0"/>
              </a:spcAft>
              <a:buNone/>
              <a:defRPr sz="1292">
                <a:solidFill>
                  <a:srgbClr val="888888"/>
                </a:solidFill>
                <a:latin typeface="Arial"/>
                <a:ea typeface="Arial"/>
                <a:cs typeface="Arial"/>
                <a:sym typeface="Arial"/>
              </a:defRPr>
            </a:lvl3pPr>
            <a:lvl4pPr indent="0" lvl="3" marL="0" marR="0" algn="r">
              <a:spcBef>
                <a:spcPts val="0"/>
              </a:spcBef>
              <a:spcAft>
                <a:spcPts val="0"/>
              </a:spcAft>
              <a:buNone/>
              <a:defRPr sz="1292">
                <a:solidFill>
                  <a:srgbClr val="888888"/>
                </a:solidFill>
                <a:latin typeface="Arial"/>
                <a:ea typeface="Arial"/>
                <a:cs typeface="Arial"/>
                <a:sym typeface="Arial"/>
              </a:defRPr>
            </a:lvl4pPr>
            <a:lvl5pPr indent="0" lvl="4" marL="0" marR="0" algn="r">
              <a:spcBef>
                <a:spcPts val="0"/>
              </a:spcBef>
              <a:spcAft>
                <a:spcPts val="0"/>
              </a:spcAft>
              <a:buNone/>
              <a:defRPr sz="1292">
                <a:solidFill>
                  <a:srgbClr val="888888"/>
                </a:solidFill>
                <a:latin typeface="Arial"/>
                <a:ea typeface="Arial"/>
                <a:cs typeface="Arial"/>
                <a:sym typeface="Arial"/>
              </a:defRPr>
            </a:lvl5pPr>
            <a:lvl6pPr indent="0" lvl="5" marL="0" marR="0" algn="r">
              <a:spcBef>
                <a:spcPts val="0"/>
              </a:spcBef>
              <a:spcAft>
                <a:spcPts val="0"/>
              </a:spcAft>
              <a:buNone/>
              <a:defRPr sz="1292">
                <a:solidFill>
                  <a:srgbClr val="888888"/>
                </a:solidFill>
                <a:latin typeface="Arial"/>
                <a:ea typeface="Arial"/>
                <a:cs typeface="Arial"/>
                <a:sym typeface="Arial"/>
              </a:defRPr>
            </a:lvl6pPr>
            <a:lvl7pPr indent="0" lvl="6" marL="0" marR="0" algn="r">
              <a:spcBef>
                <a:spcPts val="0"/>
              </a:spcBef>
              <a:spcAft>
                <a:spcPts val="0"/>
              </a:spcAft>
              <a:buNone/>
              <a:defRPr sz="1292">
                <a:solidFill>
                  <a:srgbClr val="888888"/>
                </a:solidFill>
                <a:latin typeface="Arial"/>
                <a:ea typeface="Arial"/>
                <a:cs typeface="Arial"/>
                <a:sym typeface="Arial"/>
              </a:defRPr>
            </a:lvl7pPr>
            <a:lvl8pPr indent="0" lvl="7" marL="0" marR="0" algn="r">
              <a:spcBef>
                <a:spcPts val="0"/>
              </a:spcBef>
              <a:spcAft>
                <a:spcPts val="0"/>
              </a:spcAft>
              <a:buNone/>
              <a:defRPr sz="1292">
                <a:solidFill>
                  <a:srgbClr val="888888"/>
                </a:solidFill>
                <a:latin typeface="Arial"/>
                <a:ea typeface="Arial"/>
                <a:cs typeface="Arial"/>
                <a:sym typeface="Arial"/>
              </a:defRPr>
            </a:lvl8pPr>
            <a:lvl9pPr indent="0" lvl="8" marL="0" marR="0" algn="r">
              <a:spcBef>
                <a:spcPts val="0"/>
              </a:spcBef>
              <a:spcAft>
                <a:spcPts val="0"/>
              </a:spcAft>
              <a:buNone/>
              <a:defRPr sz="1292">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7" name="Shape 57"/>
        <p:cNvGrpSpPr/>
        <p:nvPr/>
      </p:nvGrpSpPr>
      <p:grpSpPr>
        <a:xfrm>
          <a:off x="0" y="0"/>
          <a:ext cx="0" cy="0"/>
          <a:chOff x="0" y="0"/>
          <a:chExt cx="0" cy="0"/>
        </a:xfrm>
      </p:grpSpPr>
      <p:sp>
        <p:nvSpPr>
          <p:cNvPr id="58" name="Google Shape;58;p4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46"/>
              <a:buFont typeface="Calibri"/>
              <a:buNone/>
              <a:defRPr b="1" sz="184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43"/>
          <p:cNvSpPr/>
          <p:nvPr>
            <p:ph idx="2" type="pic"/>
          </p:nvPr>
        </p:nvSpPr>
        <p:spPr>
          <a:xfrm>
            <a:off x="1792288" y="612775"/>
            <a:ext cx="5486400" cy="4114800"/>
          </a:xfrm>
          <a:prstGeom prst="rect">
            <a:avLst/>
          </a:prstGeom>
          <a:noFill/>
          <a:ln>
            <a:noFill/>
          </a:ln>
        </p:spPr>
      </p:sp>
      <p:sp>
        <p:nvSpPr>
          <p:cNvPr id="60" name="Google Shape;60;p4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58"/>
              </a:spcBef>
              <a:spcAft>
                <a:spcPts val="0"/>
              </a:spcAft>
              <a:buClr>
                <a:schemeClr val="dk1"/>
              </a:buClr>
              <a:buSzPts val="1292"/>
              <a:buNone/>
              <a:defRPr sz="1292"/>
            </a:lvl1pPr>
            <a:lvl2pPr indent="-228600" lvl="1" marL="914400" algn="l">
              <a:spcBef>
                <a:spcPts val="222"/>
              </a:spcBef>
              <a:spcAft>
                <a:spcPts val="0"/>
              </a:spcAft>
              <a:buClr>
                <a:schemeClr val="dk1"/>
              </a:buClr>
              <a:buSzPts val="1108"/>
              <a:buNone/>
              <a:defRPr sz="1108"/>
            </a:lvl2pPr>
            <a:lvl3pPr indent="-228600" lvl="2" marL="1371600" algn="l">
              <a:spcBef>
                <a:spcPts val="185"/>
              </a:spcBef>
              <a:spcAft>
                <a:spcPts val="0"/>
              </a:spcAft>
              <a:buClr>
                <a:schemeClr val="dk1"/>
              </a:buClr>
              <a:buSzPts val="923"/>
              <a:buNone/>
              <a:defRPr sz="922"/>
            </a:lvl3pPr>
            <a:lvl4pPr indent="-228600" lvl="3" marL="1828800" algn="l">
              <a:spcBef>
                <a:spcPts val="166"/>
              </a:spcBef>
              <a:spcAft>
                <a:spcPts val="0"/>
              </a:spcAft>
              <a:buClr>
                <a:schemeClr val="dk1"/>
              </a:buClr>
              <a:buSzPts val="831"/>
              <a:buNone/>
              <a:defRPr sz="831"/>
            </a:lvl4pPr>
            <a:lvl5pPr indent="-228600" lvl="4" marL="2286000" algn="l">
              <a:spcBef>
                <a:spcPts val="166"/>
              </a:spcBef>
              <a:spcAft>
                <a:spcPts val="0"/>
              </a:spcAft>
              <a:buClr>
                <a:schemeClr val="dk1"/>
              </a:buClr>
              <a:buSzPts val="831"/>
              <a:buNone/>
              <a:defRPr sz="831"/>
            </a:lvl5pPr>
            <a:lvl6pPr indent="-228600" lvl="5" marL="2743200" algn="l">
              <a:spcBef>
                <a:spcPts val="166"/>
              </a:spcBef>
              <a:spcAft>
                <a:spcPts val="0"/>
              </a:spcAft>
              <a:buClr>
                <a:schemeClr val="dk1"/>
              </a:buClr>
              <a:buSzPts val="831"/>
              <a:buNone/>
              <a:defRPr sz="831"/>
            </a:lvl6pPr>
            <a:lvl7pPr indent="-228600" lvl="6" marL="3200400" algn="l">
              <a:spcBef>
                <a:spcPts val="166"/>
              </a:spcBef>
              <a:spcAft>
                <a:spcPts val="0"/>
              </a:spcAft>
              <a:buClr>
                <a:schemeClr val="dk1"/>
              </a:buClr>
              <a:buSzPts val="831"/>
              <a:buNone/>
              <a:defRPr sz="831"/>
            </a:lvl7pPr>
            <a:lvl8pPr indent="-228600" lvl="7" marL="3657600" algn="l">
              <a:spcBef>
                <a:spcPts val="166"/>
              </a:spcBef>
              <a:spcAft>
                <a:spcPts val="0"/>
              </a:spcAft>
              <a:buClr>
                <a:schemeClr val="dk1"/>
              </a:buClr>
              <a:buSzPts val="831"/>
              <a:buNone/>
              <a:defRPr sz="831"/>
            </a:lvl8pPr>
            <a:lvl9pPr indent="-228600" lvl="8" marL="4114800" algn="l">
              <a:spcBef>
                <a:spcPts val="166"/>
              </a:spcBef>
              <a:spcAft>
                <a:spcPts val="0"/>
              </a:spcAft>
              <a:buClr>
                <a:schemeClr val="dk1"/>
              </a:buClr>
              <a:buSzPts val="831"/>
              <a:buNone/>
              <a:defRPr sz="831"/>
            </a:lvl9pPr>
          </a:lstStyle>
          <a:p/>
        </p:txBody>
      </p:sp>
      <p:sp>
        <p:nvSpPr>
          <p:cNvPr id="61" name="Google Shape;61;p43"/>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92">
                <a:solidFill>
                  <a:srgbClr val="888888"/>
                </a:solidFill>
                <a:latin typeface="Arial"/>
                <a:ea typeface="Arial"/>
                <a:cs typeface="Arial"/>
                <a:sym typeface="Arial"/>
              </a:defRPr>
            </a:lvl1pPr>
            <a:lvl2pPr indent="0" lvl="1" marL="0" algn="r">
              <a:spcBef>
                <a:spcPts val="0"/>
              </a:spcBef>
              <a:spcAft>
                <a:spcPts val="0"/>
              </a:spcAft>
              <a:buNone/>
              <a:defRPr sz="1292">
                <a:solidFill>
                  <a:srgbClr val="888888"/>
                </a:solidFill>
                <a:latin typeface="Arial"/>
                <a:ea typeface="Arial"/>
                <a:cs typeface="Arial"/>
                <a:sym typeface="Arial"/>
              </a:defRPr>
            </a:lvl2pPr>
            <a:lvl3pPr indent="0" lvl="2" marL="0" algn="r">
              <a:spcBef>
                <a:spcPts val="0"/>
              </a:spcBef>
              <a:spcAft>
                <a:spcPts val="0"/>
              </a:spcAft>
              <a:buNone/>
              <a:defRPr sz="1292">
                <a:solidFill>
                  <a:srgbClr val="888888"/>
                </a:solidFill>
                <a:latin typeface="Arial"/>
                <a:ea typeface="Arial"/>
                <a:cs typeface="Arial"/>
                <a:sym typeface="Arial"/>
              </a:defRPr>
            </a:lvl3pPr>
            <a:lvl4pPr indent="0" lvl="3" marL="0" algn="r">
              <a:spcBef>
                <a:spcPts val="0"/>
              </a:spcBef>
              <a:spcAft>
                <a:spcPts val="0"/>
              </a:spcAft>
              <a:buNone/>
              <a:defRPr sz="1292">
                <a:solidFill>
                  <a:srgbClr val="888888"/>
                </a:solidFill>
                <a:latin typeface="Arial"/>
                <a:ea typeface="Arial"/>
                <a:cs typeface="Arial"/>
                <a:sym typeface="Arial"/>
              </a:defRPr>
            </a:lvl4pPr>
            <a:lvl5pPr indent="0" lvl="4" marL="0" algn="r">
              <a:spcBef>
                <a:spcPts val="0"/>
              </a:spcBef>
              <a:spcAft>
                <a:spcPts val="0"/>
              </a:spcAft>
              <a:buNone/>
              <a:defRPr sz="1292">
                <a:solidFill>
                  <a:srgbClr val="888888"/>
                </a:solidFill>
                <a:latin typeface="Arial"/>
                <a:ea typeface="Arial"/>
                <a:cs typeface="Arial"/>
                <a:sym typeface="Arial"/>
              </a:defRPr>
            </a:lvl5pPr>
            <a:lvl6pPr indent="0" lvl="5" marL="0" algn="r">
              <a:spcBef>
                <a:spcPts val="0"/>
              </a:spcBef>
              <a:spcAft>
                <a:spcPts val="0"/>
              </a:spcAft>
              <a:buNone/>
              <a:defRPr sz="1292">
                <a:solidFill>
                  <a:srgbClr val="888888"/>
                </a:solidFill>
                <a:latin typeface="Arial"/>
                <a:ea typeface="Arial"/>
                <a:cs typeface="Arial"/>
                <a:sym typeface="Arial"/>
              </a:defRPr>
            </a:lvl6pPr>
            <a:lvl7pPr indent="0" lvl="6" marL="0" algn="r">
              <a:spcBef>
                <a:spcPts val="0"/>
              </a:spcBef>
              <a:spcAft>
                <a:spcPts val="0"/>
              </a:spcAft>
              <a:buNone/>
              <a:defRPr sz="1292">
                <a:solidFill>
                  <a:srgbClr val="888888"/>
                </a:solidFill>
                <a:latin typeface="Arial"/>
                <a:ea typeface="Arial"/>
                <a:cs typeface="Arial"/>
                <a:sym typeface="Arial"/>
              </a:defRPr>
            </a:lvl7pPr>
            <a:lvl8pPr indent="0" lvl="7" marL="0" algn="r">
              <a:spcBef>
                <a:spcPts val="0"/>
              </a:spcBef>
              <a:spcAft>
                <a:spcPts val="0"/>
              </a:spcAft>
              <a:buNone/>
              <a:defRPr sz="1292">
                <a:solidFill>
                  <a:srgbClr val="888888"/>
                </a:solidFill>
                <a:latin typeface="Arial"/>
                <a:ea typeface="Arial"/>
                <a:cs typeface="Arial"/>
                <a:sym typeface="Arial"/>
              </a:defRPr>
            </a:lvl8pPr>
            <a:lvl9pPr indent="0" lvl="8" marL="0" algn="r">
              <a:spcBef>
                <a:spcPts val="0"/>
              </a:spcBef>
              <a:spcAft>
                <a:spcPts val="0"/>
              </a:spcAft>
              <a:buNone/>
              <a:defRPr sz="1292">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2954"/>
              <a:buFont typeface="Calibri"/>
              <a:buNone/>
              <a:defRPr b="1" i="0" sz="2954" u="none" cap="small"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4"/>
          <p:cNvSpPr txBox="1"/>
          <p:nvPr>
            <p:ph idx="1" type="body"/>
          </p:nvPr>
        </p:nvSpPr>
        <p:spPr>
          <a:xfrm>
            <a:off x="251520" y="1377312"/>
            <a:ext cx="8640000" cy="4860000"/>
          </a:xfrm>
          <a:prstGeom prst="rect">
            <a:avLst/>
          </a:prstGeom>
          <a:noFill/>
          <a:ln>
            <a:noFill/>
          </a:ln>
        </p:spPr>
        <p:txBody>
          <a:bodyPr anchorCtr="0" anchor="t" bIns="45700" lIns="91425" spcFirstLastPara="1" rIns="91425" wrap="square" tIns="45700">
            <a:normAutofit/>
          </a:bodyPr>
          <a:lstStyle>
            <a:lvl1pPr indent="-345821" lvl="0" marL="457200" marR="0" rtl="0" algn="l">
              <a:spcBef>
                <a:spcPts val="369"/>
              </a:spcBef>
              <a:spcAft>
                <a:spcPts val="0"/>
              </a:spcAft>
              <a:buClr>
                <a:schemeClr val="dk1"/>
              </a:buClr>
              <a:buSzPts val="1846"/>
              <a:buFont typeface="Arial"/>
              <a:buChar char="•"/>
              <a:defRPr b="0" i="0" sz="1845" u="none" cap="none" strike="noStrike">
                <a:solidFill>
                  <a:schemeClr val="dk1"/>
                </a:solidFill>
                <a:latin typeface="Calibri"/>
                <a:ea typeface="Calibri"/>
                <a:cs typeface="Calibri"/>
                <a:sym typeface="Calibri"/>
              </a:defRPr>
            </a:lvl1pPr>
            <a:lvl2pPr indent="-345821" lvl="1" marL="914400" marR="0" rtl="0" algn="l">
              <a:spcBef>
                <a:spcPts val="369"/>
              </a:spcBef>
              <a:spcAft>
                <a:spcPts val="0"/>
              </a:spcAft>
              <a:buClr>
                <a:schemeClr val="dk1"/>
              </a:buClr>
              <a:buSzPts val="1846"/>
              <a:buFont typeface="Arial"/>
              <a:buChar char="–"/>
              <a:defRPr b="0" i="0" sz="1845" u="none" cap="none" strike="noStrike">
                <a:solidFill>
                  <a:schemeClr val="dk1"/>
                </a:solidFill>
                <a:latin typeface="Calibri"/>
                <a:ea typeface="Calibri"/>
                <a:cs typeface="Calibri"/>
                <a:sym typeface="Calibri"/>
              </a:defRPr>
            </a:lvl2pPr>
            <a:lvl3pPr indent="-345820" lvl="2" marL="1371600" marR="0" rtl="0" algn="l">
              <a:spcBef>
                <a:spcPts val="369"/>
              </a:spcBef>
              <a:spcAft>
                <a:spcPts val="0"/>
              </a:spcAft>
              <a:buClr>
                <a:schemeClr val="dk1"/>
              </a:buClr>
              <a:buSzPts val="1846"/>
              <a:buFont typeface="Arial"/>
              <a:buChar char="•"/>
              <a:defRPr b="0" i="0" sz="1845" u="none" cap="none" strike="noStrike">
                <a:solidFill>
                  <a:schemeClr val="dk1"/>
                </a:solidFill>
                <a:latin typeface="Calibri"/>
                <a:ea typeface="Calibri"/>
                <a:cs typeface="Calibri"/>
                <a:sym typeface="Calibri"/>
              </a:defRPr>
            </a:lvl3pPr>
            <a:lvl4pPr indent="-345820" lvl="3" marL="1828800" marR="0" rtl="0" algn="l">
              <a:spcBef>
                <a:spcPts val="369"/>
              </a:spcBef>
              <a:spcAft>
                <a:spcPts val="0"/>
              </a:spcAft>
              <a:buClr>
                <a:schemeClr val="dk1"/>
              </a:buClr>
              <a:buSzPts val="1846"/>
              <a:buFont typeface="Arial"/>
              <a:buChar char="–"/>
              <a:defRPr b="0" i="0" sz="1845" u="none" cap="none" strike="noStrike">
                <a:solidFill>
                  <a:schemeClr val="dk1"/>
                </a:solidFill>
                <a:latin typeface="Calibri"/>
                <a:ea typeface="Calibri"/>
                <a:cs typeface="Calibri"/>
                <a:sym typeface="Calibri"/>
              </a:defRPr>
            </a:lvl4pPr>
            <a:lvl5pPr indent="-345820" lvl="4" marL="2286000" marR="0" rtl="0" algn="l">
              <a:spcBef>
                <a:spcPts val="369"/>
              </a:spcBef>
              <a:spcAft>
                <a:spcPts val="0"/>
              </a:spcAft>
              <a:buClr>
                <a:schemeClr val="dk1"/>
              </a:buClr>
              <a:buSzPts val="1846"/>
              <a:buFont typeface="Arial"/>
              <a:buChar char="»"/>
              <a:defRPr b="0" i="0" sz="1845" u="none" cap="none" strike="noStrike">
                <a:solidFill>
                  <a:schemeClr val="dk1"/>
                </a:solidFill>
                <a:latin typeface="Calibri"/>
                <a:ea typeface="Calibri"/>
                <a:cs typeface="Calibri"/>
                <a:sym typeface="Calibri"/>
              </a:defRPr>
            </a:lvl5pPr>
            <a:lvl6pPr indent="-345820" lvl="5" marL="2743200" marR="0" rtl="0" algn="l">
              <a:spcBef>
                <a:spcPts val="369"/>
              </a:spcBef>
              <a:spcAft>
                <a:spcPts val="0"/>
              </a:spcAft>
              <a:buClr>
                <a:schemeClr val="dk1"/>
              </a:buClr>
              <a:buSzPts val="1846"/>
              <a:buFont typeface="Arial"/>
              <a:buChar char="•"/>
              <a:defRPr b="0" i="0" sz="1845" u="none" cap="none" strike="noStrike">
                <a:solidFill>
                  <a:schemeClr val="dk1"/>
                </a:solidFill>
                <a:latin typeface="Calibri"/>
                <a:ea typeface="Calibri"/>
                <a:cs typeface="Calibri"/>
                <a:sym typeface="Calibri"/>
              </a:defRPr>
            </a:lvl6pPr>
            <a:lvl7pPr indent="-345820" lvl="6" marL="3200400" marR="0" rtl="0" algn="l">
              <a:spcBef>
                <a:spcPts val="369"/>
              </a:spcBef>
              <a:spcAft>
                <a:spcPts val="0"/>
              </a:spcAft>
              <a:buClr>
                <a:schemeClr val="dk1"/>
              </a:buClr>
              <a:buSzPts val="1846"/>
              <a:buFont typeface="Arial"/>
              <a:buChar char="•"/>
              <a:defRPr b="0" i="0" sz="1845" u="none" cap="none" strike="noStrike">
                <a:solidFill>
                  <a:schemeClr val="dk1"/>
                </a:solidFill>
                <a:latin typeface="Calibri"/>
                <a:ea typeface="Calibri"/>
                <a:cs typeface="Calibri"/>
                <a:sym typeface="Calibri"/>
              </a:defRPr>
            </a:lvl7pPr>
            <a:lvl8pPr indent="-345821" lvl="7" marL="3657600" marR="0" rtl="0" algn="l">
              <a:spcBef>
                <a:spcPts val="369"/>
              </a:spcBef>
              <a:spcAft>
                <a:spcPts val="0"/>
              </a:spcAft>
              <a:buClr>
                <a:schemeClr val="dk1"/>
              </a:buClr>
              <a:buSzPts val="1846"/>
              <a:buFont typeface="Arial"/>
              <a:buChar char="•"/>
              <a:defRPr b="0" i="0" sz="1845" u="none" cap="none" strike="noStrike">
                <a:solidFill>
                  <a:schemeClr val="dk1"/>
                </a:solidFill>
                <a:latin typeface="Calibri"/>
                <a:ea typeface="Calibri"/>
                <a:cs typeface="Calibri"/>
                <a:sym typeface="Calibri"/>
              </a:defRPr>
            </a:lvl8pPr>
            <a:lvl9pPr indent="-345821" lvl="8" marL="4114800" marR="0" rtl="0" algn="l">
              <a:spcBef>
                <a:spcPts val="369"/>
              </a:spcBef>
              <a:spcAft>
                <a:spcPts val="0"/>
              </a:spcAft>
              <a:buClr>
                <a:schemeClr val="dk1"/>
              </a:buClr>
              <a:buSzPts val="1846"/>
              <a:buFont typeface="Arial"/>
              <a:buChar char="•"/>
              <a:defRPr b="0" i="0" sz="1845" u="none" cap="none" strike="noStrike">
                <a:solidFill>
                  <a:schemeClr val="dk1"/>
                </a:solidFill>
                <a:latin typeface="Calibri"/>
                <a:ea typeface="Calibri"/>
                <a:cs typeface="Calibri"/>
                <a:sym typeface="Calibri"/>
              </a:defRPr>
            </a:lvl9pPr>
          </a:lstStyle>
          <a:p/>
        </p:txBody>
      </p:sp>
      <p:sp>
        <p:nvSpPr>
          <p:cNvPr id="12" name="Google Shape;12;p34"/>
          <p:cNvSpPr txBox="1"/>
          <p:nvPr>
            <p:ph idx="12" type="sldNum"/>
          </p:nvPr>
        </p:nvSpPr>
        <p:spPr>
          <a:xfrm>
            <a:off x="8171520" y="6576821"/>
            <a:ext cx="720000" cy="252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92"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292"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292"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292"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292"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292"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292"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292"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292"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13" name="Google Shape;13;p34"/>
          <p:cNvCxnSpPr/>
          <p:nvPr/>
        </p:nvCxnSpPr>
        <p:spPr>
          <a:xfrm>
            <a:off x="0" y="1196752"/>
            <a:ext cx="9144000" cy="0"/>
          </a:xfrm>
          <a:prstGeom prst="straightConnector1">
            <a:avLst/>
          </a:prstGeom>
          <a:noFill/>
          <a:ln cap="flat" cmpd="sng" w="38100">
            <a:solidFill>
              <a:schemeClr val="dk1"/>
            </a:solidFill>
            <a:prstDash val="solid"/>
            <a:round/>
            <a:headEnd len="sm" w="sm" type="none"/>
            <a:tailEnd len="sm" w="sm" type="none"/>
          </a:ln>
        </p:spPr>
      </p:cxnSp>
      <p:cxnSp>
        <p:nvCxnSpPr>
          <p:cNvPr id="14" name="Google Shape;14;p34"/>
          <p:cNvCxnSpPr/>
          <p:nvPr/>
        </p:nvCxnSpPr>
        <p:spPr>
          <a:xfrm>
            <a:off x="0" y="1268760"/>
            <a:ext cx="9144000" cy="0"/>
          </a:xfrm>
          <a:prstGeom prst="straightConnector1">
            <a:avLst/>
          </a:prstGeom>
          <a:noFill/>
          <a:ln cap="flat" cmpd="sng" w="9525">
            <a:solidFill>
              <a:schemeClr val="dk1"/>
            </a:solidFill>
            <a:prstDash val="solid"/>
            <a:round/>
            <a:headEnd len="sm" w="sm" type="none"/>
            <a:tailEnd len="sm" w="sm" type="none"/>
          </a:ln>
        </p:spPr>
      </p:cxnSp>
      <p:cxnSp>
        <p:nvCxnSpPr>
          <p:cNvPr id="15" name="Google Shape;15;p34"/>
          <p:cNvCxnSpPr/>
          <p:nvPr/>
        </p:nvCxnSpPr>
        <p:spPr>
          <a:xfrm>
            <a:off x="0" y="6453336"/>
            <a:ext cx="9144000" cy="0"/>
          </a:xfrm>
          <a:prstGeom prst="straightConnector1">
            <a:avLst/>
          </a:prstGeom>
          <a:noFill/>
          <a:ln cap="flat" cmpd="sng" w="9525">
            <a:solidFill>
              <a:schemeClr val="dk1"/>
            </a:solidFill>
            <a:prstDash val="solid"/>
            <a:round/>
            <a:headEnd len="sm" w="sm" type="none"/>
            <a:tailEnd len="sm" w="sm" type="none"/>
          </a:ln>
        </p:spPr>
      </p:cxnSp>
      <p:cxnSp>
        <p:nvCxnSpPr>
          <p:cNvPr id="16" name="Google Shape;16;p34"/>
          <p:cNvCxnSpPr/>
          <p:nvPr/>
        </p:nvCxnSpPr>
        <p:spPr>
          <a:xfrm>
            <a:off x="0" y="6480000"/>
            <a:ext cx="9144000" cy="0"/>
          </a:xfrm>
          <a:prstGeom prst="straightConnector1">
            <a:avLst/>
          </a:prstGeom>
          <a:noFill/>
          <a:ln cap="flat" cmpd="sng" w="9525">
            <a:solidFill>
              <a:schemeClr val="dk1"/>
            </a:solidFill>
            <a:prstDash val="solid"/>
            <a:round/>
            <a:headEnd len="sm" w="sm" type="none"/>
            <a:tailEnd len="sm" w="sm" type="none"/>
          </a:ln>
        </p:spPr>
      </p:cxnSp>
      <p:sp>
        <p:nvSpPr>
          <p:cNvPr id="17" name="Google Shape;17;p34"/>
          <p:cNvSpPr txBox="1"/>
          <p:nvPr/>
        </p:nvSpPr>
        <p:spPr>
          <a:xfrm>
            <a:off x="251520" y="6520261"/>
            <a:ext cx="3384000" cy="365125"/>
          </a:xfrm>
          <a:prstGeom prst="rect">
            <a:avLst/>
          </a:prstGeom>
          <a:noFill/>
          <a:ln>
            <a:noFill/>
          </a:ln>
        </p:spPr>
        <p:txBody>
          <a:bodyPr anchorCtr="0" anchor="ctr" bIns="42200" lIns="84400" spcFirstLastPara="1" rIns="84400" wrap="square" tIns="42200">
            <a:noAutofit/>
          </a:bodyPr>
          <a:lstStyle/>
          <a:p>
            <a:pPr indent="0" lvl="0" marL="0" marR="0" rtl="0" algn="l">
              <a:lnSpc>
                <a:spcPct val="100000"/>
              </a:lnSpc>
              <a:spcBef>
                <a:spcPts val="0"/>
              </a:spcBef>
              <a:spcAft>
                <a:spcPts val="0"/>
              </a:spcAft>
              <a:buClr>
                <a:srgbClr val="888888"/>
              </a:buClr>
              <a:buSzPts val="831"/>
              <a:buFont typeface="Calibri"/>
              <a:buNone/>
            </a:pPr>
            <a:r>
              <a:rPr b="0" i="0" lang="es-ES" sz="831" u="none" cap="none" strike="noStrike">
                <a:solidFill>
                  <a:srgbClr val="888888"/>
                </a:solidFill>
                <a:latin typeface="Calibri"/>
                <a:ea typeface="Calibri"/>
                <a:cs typeface="Calibri"/>
                <a:sym typeface="Calibri"/>
              </a:rPr>
              <a:t>Dpto. Ingeniería de Sistemas y Automática</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reativecommons.org/licenses/by-nc-sa/4.0/deed.es_ES"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hyperlink" Target="https://www.youtube.com/watch?v=Ko2esJeGsrI&amp;feature=youtu.be" TargetMode="External"/><Relationship Id="rId5" Type="http://schemas.openxmlformats.org/officeDocument/2006/relationships/image" Target="../media/image9.png"/><Relationship Id="rId6" Type="http://schemas.openxmlformats.org/officeDocument/2006/relationships/hyperlink" Target="https://www.youtube.com/watch?v=l_ePLMV7NnA" TargetMode="External"/><Relationship Id="rId7" Type="http://schemas.openxmlformats.org/officeDocument/2006/relationships/hyperlink" Target="https://www.youtube.com/watch?v=JKsVYpRp41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10.jpg"/><Relationship Id="rId9" Type="http://schemas.openxmlformats.org/officeDocument/2006/relationships/image" Target="../media/image25.jpg"/><Relationship Id="rId5" Type="http://schemas.openxmlformats.org/officeDocument/2006/relationships/image" Target="../media/image8.png"/><Relationship Id="rId6" Type="http://schemas.openxmlformats.org/officeDocument/2006/relationships/image" Target="../media/image20.png"/><Relationship Id="rId7" Type="http://schemas.openxmlformats.org/officeDocument/2006/relationships/image" Target="../media/image26.png"/><Relationship Id="rId8"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www.sap.com/spain/products/scm/plm-r-d-engineering.html" TargetMode="External"/><Relationship Id="rId4" Type="http://schemas.openxmlformats.org/officeDocument/2006/relationships/image" Target="../media/image21.jpg"/><Relationship Id="rId5"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hyperlink" Target="http://../Videos/VIDEO%2002__Almacen%20automatico.mp4" TargetMode="External"/><Relationship Id="rId5" Type="http://schemas.openxmlformats.org/officeDocument/2006/relationships/hyperlink" Target="about:blank" TargetMode="External"/><Relationship Id="rId6" Type="http://schemas.openxmlformats.org/officeDocument/2006/relationships/hyperlink" Target="http://../Videos/VIDEO%2003_Chip%20Shooter%20500%20Placements.mp4" TargetMode="External"/><Relationship Id="rId7" Type="http://schemas.openxmlformats.org/officeDocument/2006/relationships/hyperlink" Target="about:blan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sisbib.unmsm.edu.pe/bibvirtualdata/publicaciones/indata/Vol7_n1/pdf/justificar.pdf" TargetMode="Externa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jpg"/><Relationship Id="rId4" Type="http://schemas.openxmlformats.org/officeDocument/2006/relationships/image" Target="../media/image32.jpg"/><Relationship Id="rId5"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7.png"/><Relationship Id="rId8" Type="http://schemas.openxmlformats.org/officeDocument/2006/relationships/hyperlink" Target="https://www.youtube.com/watch?v=a04VGyGnbU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hyperlink" Target="https://www.youtube.com/watch?v=zrRlRhdjMNY" TargetMode="External"/><Relationship Id="rId6" Type="http://schemas.openxmlformats.org/officeDocument/2006/relationships/image" Target="../media/image9.png"/><Relationship Id="rId7" Type="http://schemas.openxmlformats.org/officeDocument/2006/relationships/hyperlink" Target="https://www.youtube.com/watch?v=koi1IjGnyyI" TargetMode="External"/><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txBox="1"/>
          <p:nvPr>
            <p:ph type="ctrTitle"/>
          </p:nvPr>
        </p:nvSpPr>
        <p:spPr>
          <a:xfrm>
            <a:off x="685800" y="2130427"/>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900"/>
              <a:buFont typeface="Calibri"/>
              <a:buNone/>
            </a:pPr>
            <a:r>
              <a:rPr lang="es-ES"/>
              <a:t>PROGRAMACIÓN PRÁCTICA DE PLC (Programmable Logic Controllers)</a:t>
            </a:r>
            <a:endParaRPr/>
          </a:p>
        </p:txBody>
      </p:sp>
      <p:sp>
        <p:nvSpPr>
          <p:cNvPr id="68" name="Google Shape;68;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0000"/>
              </a:buClr>
              <a:buSzPts val="1800"/>
              <a:buNone/>
            </a:pPr>
            <a:r>
              <a:rPr b="1" lang="es-ES"/>
              <a:t>TEMA 1 </a:t>
            </a:r>
            <a:endParaRPr/>
          </a:p>
          <a:p>
            <a:pPr indent="0" lvl="0" marL="0" rtl="0" algn="ctr">
              <a:spcBef>
                <a:spcPts val="360"/>
              </a:spcBef>
              <a:spcAft>
                <a:spcPts val="0"/>
              </a:spcAft>
              <a:buClr>
                <a:srgbClr val="FF0000"/>
              </a:buClr>
              <a:buSzPts val="1800"/>
              <a:buNone/>
            </a:pPr>
            <a:r>
              <a:rPr lang="es-ES"/>
              <a:t>INTRODUCCIÓN A LA AUTOMATIZACIÓN INDUSTRIAL</a:t>
            </a:r>
            <a:endParaRPr/>
          </a:p>
        </p:txBody>
      </p:sp>
      <p:sp>
        <p:nvSpPr>
          <p:cNvPr id="69" name="Google Shape;69;p1"/>
          <p:cNvSpPr txBox="1"/>
          <p:nvPr/>
        </p:nvSpPr>
        <p:spPr>
          <a:xfrm>
            <a:off x="109609" y="5733256"/>
            <a:ext cx="4246367" cy="64807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s-ES" sz="1200" u="none" cap="none" strike="noStrike">
                <a:solidFill>
                  <a:schemeClr val="dk1"/>
                </a:solidFill>
                <a:latin typeface="Calibri"/>
                <a:ea typeface="Calibri"/>
                <a:cs typeface="Calibri"/>
                <a:sym typeface="Calibri"/>
              </a:rPr>
              <a:t>Profesora: María Luz Álvarez Gutiérrez</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240"/>
              </a:spcBef>
              <a:spcAft>
                <a:spcPts val="0"/>
              </a:spcAft>
              <a:buClr>
                <a:schemeClr val="dk1"/>
              </a:buClr>
              <a:buSzPts val="1200"/>
              <a:buFont typeface="Calibri"/>
              <a:buNone/>
            </a:pPr>
            <a:r>
              <a:rPr b="0" i="0" lang="es-ES" sz="1200" u="none" cap="none" strike="noStrike">
                <a:solidFill>
                  <a:schemeClr val="dk1"/>
                </a:solidFill>
                <a:latin typeface="Calibri"/>
                <a:ea typeface="Calibri"/>
                <a:cs typeface="Calibri"/>
                <a:sym typeface="Calibri"/>
              </a:rPr>
              <a:t>94 601 4462</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240"/>
              </a:spcBef>
              <a:spcAft>
                <a:spcPts val="0"/>
              </a:spcAft>
              <a:buClr>
                <a:schemeClr val="dk1"/>
              </a:buClr>
              <a:buSzPts val="1200"/>
              <a:buFont typeface="Calibri"/>
              <a:buNone/>
            </a:pPr>
            <a:r>
              <a:rPr b="0" i="0" lang="es-ES" sz="1200" u="none" cap="none" strike="noStrike">
                <a:solidFill>
                  <a:schemeClr val="dk1"/>
                </a:solidFill>
                <a:latin typeface="Calibri"/>
                <a:ea typeface="Calibri"/>
                <a:cs typeface="Calibri"/>
                <a:sym typeface="Calibri"/>
              </a:rPr>
              <a:t>marialuz.alvarez@ehu.eus</a:t>
            </a:r>
            <a:endParaRPr b="0" i="0" sz="1200" u="none" cap="none" strike="noStrike">
              <a:solidFill>
                <a:schemeClr val="dk1"/>
              </a:solidFill>
              <a:latin typeface="Calibri"/>
              <a:ea typeface="Calibri"/>
              <a:cs typeface="Calibri"/>
              <a:sym typeface="Calibri"/>
            </a:endParaRPr>
          </a:p>
        </p:txBody>
      </p:sp>
      <p:sp>
        <p:nvSpPr>
          <p:cNvPr id="70" name="Google Shape;70;p1"/>
          <p:cNvSpPr txBox="1"/>
          <p:nvPr/>
        </p:nvSpPr>
        <p:spPr>
          <a:xfrm>
            <a:off x="6765449" y="5597803"/>
            <a:ext cx="2304197" cy="838057"/>
          </a:xfrm>
          <a:prstGeom prst="rect">
            <a:avLst/>
          </a:prstGeom>
          <a:noFill/>
          <a:ln>
            <a:noFill/>
          </a:ln>
        </p:spPr>
        <p:txBody>
          <a:bodyPr anchorCtr="0" anchor="ctr" bIns="45700" lIns="91400" spcFirstLastPara="1" rIns="91400" wrap="square" tIns="45700">
            <a:noAutofit/>
          </a:bodyPr>
          <a:lstStyle/>
          <a:p>
            <a:pPr indent="0" lvl="0" marL="0" marR="0" rtl="0" algn="r">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r">
              <a:spcBef>
                <a:spcPts val="0"/>
              </a:spcBef>
              <a:spcAft>
                <a:spcPts val="0"/>
              </a:spcAft>
              <a:buNone/>
            </a:pPr>
            <a:r>
              <a:rPr b="0" i="0" lang="es-ES" sz="1400" u="none" cap="none" strike="noStrike">
                <a:solidFill>
                  <a:srgbClr val="000000"/>
                </a:solidFill>
                <a:latin typeface="Calibri"/>
                <a:ea typeface="Calibri"/>
                <a:cs typeface="Calibri"/>
                <a:sym typeface="Calibri"/>
              </a:rPr>
              <a:t>María Luz Álvarez</a:t>
            </a:r>
            <a:endParaRPr/>
          </a:p>
          <a:p>
            <a:pPr indent="0" lvl="0" marL="0" marR="0" rtl="0" algn="r">
              <a:spcBef>
                <a:spcPts val="0"/>
              </a:spcBef>
              <a:spcAft>
                <a:spcPts val="0"/>
              </a:spcAft>
              <a:buNone/>
            </a:pPr>
            <a:r>
              <a:rPr b="0" i="0" lang="es-ES" sz="1400" u="none" cap="none" strike="noStrike">
                <a:solidFill>
                  <a:srgbClr val="000000"/>
                </a:solidFill>
                <a:latin typeface="Calibri"/>
                <a:ea typeface="Calibri"/>
                <a:cs typeface="Calibri"/>
                <a:sym typeface="Calibri"/>
              </a:rPr>
              <a:t>Arantza Burgos</a:t>
            </a:r>
            <a:endParaRPr/>
          </a:p>
          <a:p>
            <a:pPr indent="0" lvl="0" marL="0" marR="0" rtl="0" algn="r">
              <a:spcBef>
                <a:spcPts val="0"/>
              </a:spcBef>
              <a:spcAft>
                <a:spcPts val="0"/>
              </a:spcAft>
              <a:buNone/>
            </a:pPr>
            <a:r>
              <a:rPr b="0" i="0" lang="es-ES" sz="1400" u="none" cap="none" strike="noStrike">
                <a:solidFill>
                  <a:srgbClr val="000000"/>
                </a:solidFill>
                <a:latin typeface="Calibri"/>
                <a:ea typeface="Calibri"/>
                <a:cs typeface="Calibri"/>
                <a:sym typeface="Calibri"/>
              </a:rPr>
              <a:t>Joseba Sainz de Murieta</a:t>
            </a:r>
            <a:endParaRPr b="0" i="0" sz="1400" u="none" cap="none" strike="noStrike">
              <a:solidFill>
                <a:srgbClr val="000000"/>
              </a:solidFill>
              <a:latin typeface="Calibri"/>
              <a:ea typeface="Calibri"/>
              <a:cs typeface="Calibri"/>
              <a:sym typeface="Calibri"/>
            </a:endParaRPr>
          </a:p>
        </p:txBody>
      </p:sp>
      <p:pic>
        <p:nvPicPr>
          <p:cNvPr descr="by-nc-sa.eu.png" id="71" name="Google Shape;71;p1">
            <a:hlinkClick r:id="rId3"/>
          </p:cNvPr>
          <p:cNvPicPr preferRelativeResize="0"/>
          <p:nvPr/>
        </p:nvPicPr>
        <p:blipFill rotWithShape="1">
          <a:blip r:embed="rId4">
            <a:alphaModFix/>
          </a:blip>
          <a:srcRect b="0" l="0" r="0" t="0"/>
          <a:stretch/>
        </p:blipFill>
        <p:spPr>
          <a:xfrm>
            <a:off x="7852084" y="5151895"/>
            <a:ext cx="1151573" cy="4029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0"/>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HISTORIA DE LA AUTOMATIZACIÓN </a:t>
            </a:r>
            <a:endParaRPr/>
          </a:p>
        </p:txBody>
      </p:sp>
      <p:sp>
        <p:nvSpPr>
          <p:cNvPr id="283" name="Google Shape;283;p10"/>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rev industriales.png" id="284" name="Google Shape;284;p10"/>
          <p:cNvPicPr preferRelativeResize="0"/>
          <p:nvPr>
            <p:ph idx="1" type="body"/>
          </p:nvPr>
        </p:nvPicPr>
        <p:blipFill rotWithShape="1">
          <a:blip r:embed="rId3">
            <a:alphaModFix/>
          </a:blip>
          <a:srcRect b="0" l="0" r="0" t="0"/>
          <a:stretch/>
        </p:blipFill>
        <p:spPr>
          <a:xfrm>
            <a:off x="2303505" y="1433885"/>
            <a:ext cx="6588495" cy="4859338"/>
          </a:xfrm>
          <a:prstGeom prst="rect">
            <a:avLst/>
          </a:prstGeom>
          <a:noFill/>
          <a:ln>
            <a:noFill/>
          </a:ln>
        </p:spPr>
      </p:pic>
      <p:sp>
        <p:nvSpPr>
          <p:cNvPr id="285" name="Google Shape;285;p10"/>
          <p:cNvSpPr/>
          <p:nvPr/>
        </p:nvSpPr>
        <p:spPr>
          <a:xfrm>
            <a:off x="4211000" y="4182193"/>
            <a:ext cx="4680520" cy="769742"/>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10"/>
          <p:cNvSpPr/>
          <p:nvPr/>
        </p:nvSpPr>
        <p:spPr>
          <a:xfrm>
            <a:off x="252000" y="1303833"/>
            <a:ext cx="5328112"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s-ES" sz="1800">
                <a:solidFill>
                  <a:schemeClr val="dk1"/>
                </a:solidFill>
                <a:latin typeface="Arial"/>
                <a:ea typeface="Arial"/>
                <a:cs typeface="Arial"/>
                <a:sym typeface="Arial"/>
              </a:rPr>
              <a:t>INDUSTRIA 2.0: </a:t>
            </a:r>
            <a:r>
              <a:rPr b="1" lang="es-ES" sz="1800">
                <a:solidFill>
                  <a:schemeClr val="dk1"/>
                </a:solidFill>
                <a:latin typeface="Calibri"/>
                <a:ea typeface="Calibri"/>
                <a:cs typeface="Calibri"/>
                <a:sym typeface="Calibri"/>
              </a:rPr>
              <a:t>Segunda Revolución Industrial </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Comenzó en Alemania, los Estados Unidos y Japón sobre 1870 .</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Se produjeron avances debido a la automatización de procesos y la producción en masa, gracias a la </a:t>
            </a:r>
            <a:r>
              <a:rPr b="1" lang="es-ES" sz="1800">
                <a:solidFill>
                  <a:schemeClr val="dk1"/>
                </a:solidFill>
                <a:latin typeface="Calibri"/>
                <a:ea typeface="Calibri"/>
                <a:cs typeface="Calibri"/>
                <a:sym typeface="Calibri"/>
              </a:rPr>
              <a:t>introducción de la energía eléctrica</a:t>
            </a: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Se comenzó a usar la </a:t>
            </a:r>
            <a:r>
              <a:rPr b="1" lang="es-ES" sz="1800">
                <a:solidFill>
                  <a:schemeClr val="dk1"/>
                </a:solidFill>
                <a:latin typeface="Calibri"/>
                <a:ea typeface="Calibri"/>
                <a:cs typeface="Calibri"/>
                <a:sym typeface="Calibri"/>
              </a:rPr>
              <a:t>energía hidráulica</a:t>
            </a:r>
            <a:r>
              <a:rPr lang="es-ES" sz="1800">
                <a:solidFill>
                  <a:schemeClr val="dk1"/>
                </a:solidFill>
                <a:latin typeface="Calibri"/>
                <a:ea typeface="Calibri"/>
                <a:cs typeface="Calibri"/>
                <a:sym typeface="Calibri"/>
              </a:rPr>
              <a:t> y se introdujo el </a:t>
            </a:r>
            <a:r>
              <a:rPr b="1" lang="es-ES" sz="1800">
                <a:solidFill>
                  <a:schemeClr val="dk1"/>
                </a:solidFill>
                <a:latin typeface="Calibri"/>
                <a:ea typeface="Calibri"/>
                <a:cs typeface="Calibri"/>
                <a:sym typeface="Calibri"/>
              </a:rPr>
              <a:t>plástico</a:t>
            </a:r>
            <a:r>
              <a:rPr lang="es-ES" sz="1800">
                <a:solidFill>
                  <a:schemeClr val="dk1"/>
                </a:solidFill>
                <a:latin typeface="Calibri"/>
                <a:ea typeface="Calibri"/>
                <a:cs typeface="Calibri"/>
                <a:sym typeface="Calibri"/>
              </a:rPr>
              <a:t>. </a:t>
            </a:r>
            <a:endParaRPr/>
          </a:p>
        </p:txBody>
      </p:sp>
      <p:sp>
        <p:nvSpPr>
          <p:cNvPr id="287" name="Google Shape;287;p10"/>
          <p:cNvSpPr/>
          <p:nvPr/>
        </p:nvSpPr>
        <p:spPr>
          <a:xfrm>
            <a:off x="251520" y="3501008"/>
            <a:ext cx="2478048"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Arial"/>
              <a:buChar char="•"/>
            </a:pPr>
            <a:r>
              <a:rPr lang="es-ES" sz="1800">
                <a:solidFill>
                  <a:srgbClr val="000000"/>
                </a:solidFill>
                <a:latin typeface="Calibri"/>
                <a:ea typeface="Calibri"/>
                <a:cs typeface="Calibri"/>
                <a:sym typeface="Calibri"/>
              </a:rPr>
              <a:t>Nuevos sistemas de transporte: </a:t>
            </a:r>
            <a:r>
              <a:rPr b="1" lang="es-ES" sz="1800">
                <a:solidFill>
                  <a:srgbClr val="000000"/>
                </a:solidFill>
                <a:latin typeface="Calibri"/>
                <a:ea typeface="Calibri"/>
                <a:cs typeface="Calibri"/>
                <a:sym typeface="Calibri"/>
              </a:rPr>
              <a:t>avión</a:t>
            </a:r>
            <a:r>
              <a:rPr lang="es-ES" sz="1800">
                <a:solidFill>
                  <a:srgbClr val="000000"/>
                </a:solidFill>
                <a:latin typeface="Calibri"/>
                <a:ea typeface="Calibri"/>
                <a:cs typeface="Calibri"/>
                <a:sym typeface="Calibri"/>
              </a:rPr>
              <a:t> y </a:t>
            </a:r>
            <a:r>
              <a:rPr b="1" lang="es-ES" sz="1800">
                <a:solidFill>
                  <a:srgbClr val="000000"/>
                </a:solidFill>
                <a:latin typeface="Calibri"/>
                <a:ea typeface="Calibri"/>
                <a:cs typeface="Calibri"/>
                <a:sym typeface="Calibri"/>
              </a:rPr>
              <a:t>automóvil</a:t>
            </a:r>
            <a:r>
              <a:rPr lang="es-ES" sz="1800">
                <a:solidFill>
                  <a:srgbClr val="000000"/>
                </a:solidFill>
                <a:latin typeface="Calibri"/>
                <a:ea typeface="Calibri"/>
                <a:cs typeface="Calibri"/>
                <a:sym typeface="Calibri"/>
              </a:rPr>
              <a:t>.</a:t>
            </a:r>
            <a:endParaRPr/>
          </a:p>
          <a:p>
            <a:pPr indent="-285750" lvl="0" marL="285750" marR="0" rtl="0" algn="l">
              <a:spcBef>
                <a:spcPts val="0"/>
              </a:spcBef>
              <a:spcAft>
                <a:spcPts val="0"/>
              </a:spcAft>
              <a:buClr>
                <a:srgbClr val="000000"/>
              </a:buClr>
              <a:buSzPts val="1800"/>
              <a:buFont typeface="Arial"/>
              <a:buChar char="•"/>
            </a:pPr>
            <a:r>
              <a:rPr lang="es-ES" sz="1800">
                <a:solidFill>
                  <a:srgbClr val="000000"/>
                </a:solidFill>
                <a:latin typeface="Calibri"/>
                <a:ea typeface="Calibri"/>
                <a:cs typeface="Calibri"/>
                <a:sym typeface="Calibri"/>
              </a:rPr>
              <a:t>Comunicaciones: </a:t>
            </a:r>
            <a:r>
              <a:rPr b="1" lang="es-ES" sz="1800">
                <a:solidFill>
                  <a:srgbClr val="000000"/>
                </a:solidFill>
                <a:latin typeface="Calibri"/>
                <a:ea typeface="Calibri"/>
                <a:cs typeface="Calibri"/>
                <a:sym typeface="Calibri"/>
              </a:rPr>
              <a:t>teléfono</a:t>
            </a:r>
            <a:r>
              <a:rPr lang="es-ES" sz="1800">
                <a:solidFill>
                  <a:srgbClr val="000000"/>
                </a:solidFill>
                <a:latin typeface="Calibri"/>
                <a:ea typeface="Calibri"/>
                <a:cs typeface="Calibri"/>
                <a:sym typeface="Calibri"/>
              </a:rPr>
              <a:t> y la </a:t>
            </a:r>
            <a:r>
              <a:rPr b="1" lang="es-ES" sz="1800">
                <a:solidFill>
                  <a:srgbClr val="000000"/>
                </a:solidFill>
                <a:latin typeface="Calibri"/>
                <a:ea typeface="Calibri"/>
                <a:cs typeface="Calibri"/>
                <a:sym typeface="Calibri"/>
              </a:rPr>
              <a:t>radio</a:t>
            </a:r>
            <a:r>
              <a:rPr lang="es-ES" sz="1800">
                <a:solidFill>
                  <a:srgbClr val="000000"/>
                </a:solidFill>
                <a:latin typeface="Calibri"/>
                <a:ea typeface="Calibri"/>
                <a:cs typeface="Calibri"/>
                <a:sym typeface="Calibri"/>
              </a:rPr>
              <a:t>. </a:t>
            </a:r>
            <a:endParaRPr sz="1800">
              <a:solidFill>
                <a:schemeClr val="dk1"/>
              </a:solidFill>
              <a:latin typeface="Arial"/>
              <a:ea typeface="Arial"/>
              <a:cs typeface="Arial"/>
              <a:sym typeface="Arial"/>
            </a:endParaRPr>
          </a:p>
        </p:txBody>
      </p:sp>
      <p:sp>
        <p:nvSpPr>
          <p:cNvPr id="288" name="Google Shape;288;p10"/>
          <p:cNvSpPr/>
          <p:nvPr/>
        </p:nvSpPr>
        <p:spPr>
          <a:xfrm>
            <a:off x="119813" y="5369378"/>
            <a:ext cx="201622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rgbClr val="000000"/>
                </a:solidFill>
                <a:latin typeface="Calibri"/>
                <a:ea typeface="Calibri"/>
                <a:cs typeface="Calibri"/>
                <a:sym typeface="Calibri"/>
              </a:rPr>
              <a:t>También es conocida como la primera globalización</a:t>
            </a:r>
            <a:endParaRPr sz="16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1"/>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HISTORIA DE LA AUTOMATIZACIÓN </a:t>
            </a:r>
            <a:endParaRPr/>
          </a:p>
        </p:txBody>
      </p:sp>
      <p:sp>
        <p:nvSpPr>
          <p:cNvPr id="295" name="Google Shape;295;p11"/>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rev industriales.png" id="296" name="Google Shape;296;p11"/>
          <p:cNvPicPr preferRelativeResize="0"/>
          <p:nvPr>
            <p:ph idx="1" type="body"/>
          </p:nvPr>
        </p:nvPicPr>
        <p:blipFill rotWithShape="1">
          <a:blip r:embed="rId3">
            <a:alphaModFix/>
          </a:blip>
          <a:srcRect b="0" l="0" r="0" t="0"/>
          <a:stretch/>
        </p:blipFill>
        <p:spPr>
          <a:xfrm>
            <a:off x="2303505" y="1433885"/>
            <a:ext cx="6588495" cy="4859338"/>
          </a:xfrm>
          <a:prstGeom prst="rect">
            <a:avLst/>
          </a:prstGeom>
          <a:noFill/>
          <a:ln>
            <a:noFill/>
          </a:ln>
        </p:spPr>
      </p:pic>
      <p:sp>
        <p:nvSpPr>
          <p:cNvPr id="297" name="Google Shape;297;p11"/>
          <p:cNvSpPr/>
          <p:nvPr/>
        </p:nvSpPr>
        <p:spPr>
          <a:xfrm>
            <a:off x="5787165" y="3289243"/>
            <a:ext cx="3096344" cy="864096"/>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8" name="Google Shape;298;p11"/>
          <p:cNvSpPr/>
          <p:nvPr/>
        </p:nvSpPr>
        <p:spPr>
          <a:xfrm>
            <a:off x="252000" y="1303833"/>
            <a:ext cx="5328112"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s-ES" sz="1800">
                <a:solidFill>
                  <a:schemeClr val="dk1"/>
                </a:solidFill>
                <a:latin typeface="Arial"/>
                <a:ea typeface="Arial"/>
                <a:cs typeface="Arial"/>
                <a:sym typeface="Arial"/>
              </a:rPr>
              <a:t>INDUSRTIA 3.0: </a:t>
            </a:r>
            <a:r>
              <a:rPr b="1" lang="es-ES" sz="1800">
                <a:solidFill>
                  <a:schemeClr val="dk1"/>
                </a:solidFill>
                <a:latin typeface="Calibri"/>
                <a:ea typeface="Calibri"/>
                <a:cs typeface="Calibri"/>
                <a:sym typeface="Calibri"/>
              </a:rPr>
              <a:t>Tercera Revolución Industrial </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1945 se considera el inicio y fue un periodo de unos cuarenta años de duración.</a:t>
            </a:r>
            <a:endParaRPr/>
          </a:p>
          <a:p>
            <a:pPr indent="-285750" lvl="0" marL="285750" marR="0" rtl="0" algn="just">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Aparecieron tecnologías con un alto grado de especialización. en distintos ámbitos: aeronáutica,  medicina, robótica etc.</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El principal motor fue la </a:t>
            </a:r>
            <a:r>
              <a:rPr b="1" lang="es-ES" sz="1800">
                <a:solidFill>
                  <a:schemeClr val="dk1"/>
                </a:solidFill>
                <a:latin typeface="Calibri"/>
                <a:ea typeface="Calibri"/>
                <a:cs typeface="Calibri"/>
                <a:sym typeface="Calibri"/>
              </a:rPr>
              <a:t>integración de electrónica en las maquinas.</a:t>
            </a:r>
            <a:endParaRPr/>
          </a:p>
        </p:txBody>
      </p:sp>
      <p:sp>
        <p:nvSpPr>
          <p:cNvPr id="299" name="Google Shape;299;p11"/>
          <p:cNvSpPr/>
          <p:nvPr/>
        </p:nvSpPr>
        <p:spPr>
          <a:xfrm>
            <a:off x="255696" y="3501008"/>
            <a:ext cx="2444096"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Arial"/>
              <a:buChar char="•"/>
            </a:pPr>
            <a:r>
              <a:rPr lang="es-ES" sz="1800">
                <a:solidFill>
                  <a:srgbClr val="000000"/>
                </a:solidFill>
                <a:latin typeface="Calibri"/>
                <a:ea typeface="Calibri"/>
                <a:cs typeface="Calibri"/>
                <a:sym typeface="Calibri"/>
              </a:rPr>
              <a:t>Avances en la ingeniería: CAD. </a:t>
            </a:r>
            <a:endParaRPr sz="1800">
              <a:solidFill>
                <a:srgbClr val="000000"/>
              </a:solidFill>
              <a:latin typeface="Calibri"/>
              <a:ea typeface="Calibri"/>
              <a:cs typeface="Calibri"/>
              <a:sym typeface="Calibri"/>
            </a:endParaRPr>
          </a:p>
          <a:p>
            <a:pPr indent="-285750" lvl="0" marL="285750" marR="0" rtl="0" algn="l">
              <a:spcBef>
                <a:spcPts val="0"/>
              </a:spcBef>
              <a:spcAft>
                <a:spcPts val="0"/>
              </a:spcAft>
              <a:buClr>
                <a:srgbClr val="000000"/>
              </a:buClr>
              <a:buSzPts val="1800"/>
              <a:buFont typeface="Arial"/>
              <a:buChar char="•"/>
            </a:pPr>
            <a:r>
              <a:rPr lang="es-ES" sz="1800">
                <a:solidFill>
                  <a:srgbClr val="000000"/>
                </a:solidFill>
                <a:latin typeface="Calibri"/>
                <a:ea typeface="Calibri"/>
                <a:cs typeface="Calibri"/>
                <a:sym typeface="Calibri"/>
              </a:rPr>
              <a:t>Adquisición de conciencia climática:  medidas que buscaron controlar las emisiones y la eficiencia energética</a:t>
            </a:r>
            <a:endParaRPr sz="18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2"/>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HISTORIA DE LA AUTOMATIZACIÓN </a:t>
            </a:r>
            <a:endParaRPr/>
          </a:p>
        </p:txBody>
      </p:sp>
      <p:sp>
        <p:nvSpPr>
          <p:cNvPr id="306" name="Google Shape;306;p12"/>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rev industriales.png" id="307" name="Google Shape;307;p12"/>
          <p:cNvPicPr preferRelativeResize="0"/>
          <p:nvPr>
            <p:ph idx="1" type="body"/>
          </p:nvPr>
        </p:nvPicPr>
        <p:blipFill rotWithShape="1">
          <a:blip r:embed="rId3">
            <a:alphaModFix/>
          </a:blip>
          <a:srcRect b="0" l="0" r="0" t="0"/>
          <a:stretch/>
        </p:blipFill>
        <p:spPr>
          <a:xfrm>
            <a:off x="2303505" y="1433885"/>
            <a:ext cx="6588495" cy="4859338"/>
          </a:xfrm>
          <a:prstGeom prst="rect">
            <a:avLst/>
          </a:prstGeom>
          <a:noFill/>
          <a:ln>
            <a:noFill/>
          </a:ln>
        </p:spPr>
      </p:pic>
      <p:sp>
        <p:nvSpPr>
          <p:cNvPr id="308" name="Google Shape;308;p12"/>
          <p:cNvSpPr/>
          <p:nvPr/>
        </p:nvSpPr>
        <p:spPr>
          <a:xfrm>
            <a:off x="7343828" y="2410017"/>
            <a:ext cx="1548172" cy="864096"/>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12"/>
          <p:cNvSpPr/>
          <p:nvPr/>
        </p:nvSpPr>
        <p:spPr>
          <a:xfrm>
            <a:off x="252000" y="1303833"/>
            <a:ext cx="5328112" cy="2031325"/>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b="1" lang="es-ES" sz="1800">
                <a:solidFill>
                  <a:schemeClr val="dk1"/>
                </a:solidFill>
                <a:latin typeface="Calibri"/>
                <a:ea typeface="Calibri"/>
                <a:cs typeface="Calibri"/>
                <a:sym typeface="Calibri"/>
              </a:rPr>
              <a:t>INDUSTRIA 4.0: Cuarta Revolución Industrial</a:t>
            </a:r>
            <a:endParaRPr/>
          </a:p>
          <a:p>
            <a:pPr indent="-285750" lvl="0" marL="285750" marR="0" rtl="0" algn="just">
              <a:spcBef>
                <a:spcPts val="0"/>
              </a:spcBef>
              <a:spcAft>
                <a:spcPts val="0"/>
              </a:spcAft>
              <a:buClr>
                <a:srgbClr val="000000"/>
              </a:buClr>
              <a:buSzPts val="1800"/>
              <a:buFont typeface="Arial"/>
              <a:buChar char="•"/>
            </a:pPr>
            <a:r>
              <a:rPr lang="es-ES" sz="1800">
                <a:solidFill>
                  <a:srgbClr val="000000"/>
                </a:solidFill>
                <a:latin typeface="Calibri"/>
                <a:ea typeface="Calibri"/>
                <a:cs typeface="Calibri"/>
                <a:sym typeface="Calibri"/>
              </a:rPr>
              <a:t>En 2011 se introdujo en la </a:t>
            </a:r>
            <a:r>
              <a:rPr i="1" lang="es-ES" sz="1800">
                <a:solidFill>
                  <a:srgbClr val="000000"/>
                </a:solidFill>
                <a:latin typeface="Calibri"/>
                <a:ea typeface="Calibri"/>
                <a:cs typeface="Calibri"/>
                <a:sym typeface="Calibri"/>
              </a:rPr>
              <a:t>Feria de Hannover </a:t>
            </a:r>
            <a:r>
              <a:rPr lang="es-ES" sz="1800">
                <a:solidFill>
                  <a:srgbClr val="000000"/>
                </a:solidFill>
                <a:latin typeface="Calibri"/>
                <a:ea typeface="Calibri"/>
                <a:cs typeface="Calibri"/>
                <a:sym typeface="Calibri"/>
              </a:rPr>
              <a:t>el concepto de Industria 4.0 de mano de </a:t>
            </a:r>
            <a:r>
              <a:rPr i="1" lang="es-ES" sz="1800">
                <a:solidFill>
                  <a:srgbClr val="000000"/>
                </a:solidFill>
                <a:latin typeface="Calibri"/>
                <a:ea typeface="Calibri"/>
                <a:cs typeface="Calibri"/>
                <a:sym typeface="Calibri"/>
              </a:rPr>
              <a:t>Acatech</a:t>
            </a:r>
            <a:r>
              <a:rPr lang="es-ES" sz="1800">
                <a:solidFill>
                  <a:srgbClr val="000000"/>
                </a:solidFill>
                <a:latin typeface="Calibri"/>
                <a:ea typeface="Calibri"/>
                <a:cs typeface="Calibri"/>
                <a:sym typeface="Calibri"/>
              </a:rPr>
              <a:t>, la Academia alemana de la Ciencia y la Ingeniería.</a:t>
            </a:r>
            <a:endParaRPr/>
          </a:p>
          <a:p>
            <a:pPr indent="-285750" lvl="0" marL="285750" marR="0" rtl="0" algn="just">
              <a:spcBef>
                <a:spcPts val="0"/>
              </a:spcBef>
              <a:spcAft>
                <a:spcPts val="0"/>
              </a:spcAft>
              <a:buClr>
                <a:srgbClr val="000000"/>
              </a:buClr>
              <a:buSzPts val="1800"/>
              <a:buFont typeface="Arial"/>
              <a:buChar char="•"/>
            </a:pPr>
            <a:r>
              <a:rPr lang="es-ES" sz="1800">
                <a:solidFill>
                  <a:srgbClr val="000000"/>
                </a:solidFill>
                <a:latin typeface="Calibri"/>
                <a:ea typeface="Calibri"/>
                <a:cs typeface="Calibri"/>
                <a:sym typeface="Calibri"/>
              </a:rPr>
              <a:t>Creación y el desarrollo de la fábrica inteligente: todos sus procesos están interconectados mediante el uso del </a:t>
            </a:r>
            <a:r>
              <a:rPr i="1" lang="es-ES" sz="1800">
                <a:solidFill>
                  <a:srgbClr val="000000"/>
                </a:solidFill>
                <a:latin typeface="Calibri"/>
                <a:ea typeface="Calibri"/>
                <a:cs typeface="Calibri"/>
                <a:sym typeface="Calibri"/>
              </a:rPr>
              <a:t>Industrial Internet of Things</a:t>
            </a:r>
            <a:r>
              <a:rPr lang="es-ES" sz="1800">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p:txBody>
      </p:sp>
      <p:sp>
        <p:nvSpPr>
          <p:cNvPr id="310" name="Google Shape;310;p12"/>
          <p:cNvSpPr/>
          <p:nvPr/>
        </p:nvSpPr>
        <p:spPr>
          <a:xfrm>
            <a:off x="255696" y="3212976"/>
            <a:ext cx="2588112" cy="29454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Arial"/>
              <a:buChar char="•"/>
            </a:pPr>
            <a:r>
              <a:rPr lang="es-ES" sz="1800">
                <a:solidFill>
                  <a:srgbClr val="000000"/>
                </a:solidFill>
                <a:latin typeface="Calibri"/>
                <a:ea typeface="Calibri"/>
                <a:cs typeface="Calibri"/>
                <a:sym typeface="Calibri"/>
              </a:rPr>
              <a:t>No es una revolución radical, sino una </a:t>
            </a:r>
            <a:r>
              <a:rPr b="1" lang="es-ES" sz="1800">
                <a:solidFill>
                  <a:srgbClr val="000000"/>
                </a:solidFill>
                <a:latin typeface="Calibri"/>
                <a:ea typeface="Calibri"/>
                <a:cs typeface="Calibri"/>
                <a:sym typeface="Calibri"/>
              </a:rPr>
              <a:t>evolución de tecnologías bajo un nuevo marco de conceptos.</a:t>
            </a:r>
            <a:endParaRPr/>
          </a:p>
          <a:p>
            <a:pPr indent="-285750" lvl="0" marL="285750" marR="0" rtl="0" algn="l">
              <a:spcBef>
                <a:spcPts val="540"/>
              </a:spcBef>
              <a:spcAft>
                <a:spcPts val="0"/>
              </a:spcAft>
              <a:buClr>
                <a:srgbClr val="000000"/>
              </a:buClr>
              <a:buSzPts val="1800"/>
              <a:buFont typeface="Arial"/>
              <a:buChar char="•"/>
            </a:pPr>
            <a:r>
              <a:rPr lang="es-ES" sz="1800">
                <a:solidFill>
                  <a:srgbClr val="000000"/>
                </a:solidFill>
                <a:latin typeface="Calibri"/>
                <a:ea typeface="Calibri"/>
                <a:cs typeface="Calibri"/>
                <a:sym typeface="Calibri"/>
              </a:rPr>
              <a:t>Estados Unidos se utiliza el término “</a:t>
            </a:r>
            <a:r>
              <a:rPr i="1" lang="es-ES" sz="1800">
                <a:solidFill>
                  <a:srgbClr val="000000"/>
                </a:solidFill>
                <a:latin typeface="Calibri"/>
                <a:ea typeface="Calibri"/>
                <a:cs typeface="Calibri"/>
                <a:sym typeface="Calibri"/>
              </a:rPr>
              <a:t>Smart Manufacturing”</a:t>
            </a:r>
            <a:endParaRPr sz="1800">
              <a:solidFill>
                <a:srgbClr val="000000"/>
              </a:solidFill>
              <a:latin typeface="Calibri"/>
              <a:ea typeface="Calibri"/>
              <a:cs typeface="Calibri"/>
              <a:sym typeface="Calibri"/>
            </a:endParaRPr>
          </a:p>
        </p:txBody>
      </p:sp>
      <p:pic>
        <p:nvPicPr>
          <p:cNvPr descr="Icono, Jugar, Video, Película, Youtube, Arroyo, Nube" id="311" name="Google Shape;311;p12">
            <a:hlinkClick r:id="rId4"/>
          </p:cNvPr>
          <p:cNvPicPr preferRelativeResize="0"/>
          <p:nvPr/>
        </p:nvPicPr>
        <p:blipFill rotWithShape="1">
          <a:blip r:embed="rId5">
            <a:alphaModFix/>
          </a:blip>
          <a:srcRect b="0" l="0" r="0" t="0"/>
          <a:stretch/>
        </p:blipFill>
        <p:spPr>
          <a:xfrm>
            <a:off x="5835341" y="283522"/>
            <a:ext cx="360000" cy="390000"/>
          </a:xfrm>
          <a:prstGeom prst="rect">
            <a:avLst/>
          </a:prstGeom>
          <a:noFill/>
          <a:ln>
            <a:noFill/>
          </a:ln>
        </p:spPr>
      </p:pic>
      <p:sp>
        <p:nvSpPr>
          <p:cNvPr id="312" name="Google Shape;312;p12"/>
          <p:cNvSpPr/>
          <p:nvPr/>
        </p:nvSpPr>
        <p:spPr>
          <a:xfrm>
            <a:off x="6266570" y="182073"/>
            <a:ext cx="2876659" cy="577081"/>
          </a:xfrm>
          <a:prstGeom prst="rect">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s-ES" sz="1050">
                <a:solidFill>
                  <a:schemeClr val="dk1"/>
                </a:solidFill>
                <a:latin typeface="Arial"/>
                <a:ea typeface="Arial"/>
                <a:cs typeface="Arial"/>
                <a:sym typeface="Arial"/>
              </a:rPr>
              <a:t>The Fourth Industrial Revolution At a Glance (https://www.youtube.com/watch?v=Ko2esJeGsrI)</a:t>
            </a:r>
            <a:endParaRPr sz="1050" u="sng">
              <a:solidFill>
                <a:schemeClr val="dk1"/>
              </a:solidFill>
              <a:latin typeface="Arial"/>
              <a:ea typeface="Arial"/>
              <a:cs typeface="Arial"/>
              <a:sym typeface="Arial"/>
              <a:hlinkClick r:id="rId6">
                <a:extLst>
                  <a:ext uri="{A12FA001-AC4F-418D-AE19-62706E023703}">
                    <ahyp:hlinkClr val="tx"/>
                  </a:ext>
                </a:extLst>
              </a:hlinkClick>
            </a:endParaRPr>
          </a:p>
        </p:txBody>
      </p:sp>
      <p:pic>
        <p:nvPicPr>
          <p:cNvPr descr="Icono, Jugar, Video, Película, Youtube, Arroyo, Nube" id="313" name="Google Shape;313;p12">
            <a:hlinkClick r:id="rId7"/>
          </p:cNvPr>
          <p:cNvPicPr preferRelativeResize="0"/>
          <p:nvPr/>
        </p:nvPicPr>
        <p:blipFill rotWithShape="1">
          <a:blip r:embed="rId5">
            <a:alphaModFix/>
          </a:blip>
          <a:srcRect b="0" l="0" r="0" t="0"/>
          <a:stretch/>
        </p:blipFill>
        <p:spPr>
          <a:xfrm>
            <a:off x="5906570" y="810140"/>
            <a:ext cx="360000" cy="390000"/>
          </a:xfrm>
          <a:prstGeom prst="rect">
            <a:avLst/>
          </a:prstGeom>
          <a:noFill/>
          <a:ln>
            <a:noFill/>
          </a:ln>
        </p:spPr>
      </p:pic>
      <p:sp>
        <p:nvSpPr>
          <p:cNvPr id="314" name="Google Shape;314;p12"/>
          <p:cNvSpPr/>
          <p:nvPr/>
        </p:nvSpPr>
        <p:spPr>
          <a:xfrm>
            <a:off x="6266570" y="807275"/>
            <a:ext cx="2876659" cy="577081"/>
          </a:xfrm>
          <a:prstGeom prst="rect">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s-ES" sz="1050">
                <a:solidFill>
                  <a:schemeClr val="dk1"/>
                </a:solidFill>
                <a:latin typeface="Arial"/>
                <a:ea typeface="Arial"/>
                <a:cs typeface="Arial"/>
                <a:sym typeface="Arial"/>
              </a:rPr>
              <a:t>What is the Fourth Industrial Revolution? ¿https://www.youtube.com/watch?v=JKsVYpRp41w?   </a:t>
            </a:r>
            <a:endParaRPr sz="105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3"/>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INDUTRIA 4.0 </a:t>
            </a:r>
            <a:endParaRPr/>
          </a:p>
        </p:txBody>
      </p:sp>
      <p:pic>
        <p:nvPicPr>
          <p:cNvPr descr="IMG_industria01.jpg" id="321" name="Google Shape;321;p13"/>
          <p:cNvPicPr preferRelativeResize="0"/>
          <p:nvPr/>
        </p:nvPicPr>
        <p:blipFill rotWithShape="1">
          <a:blip r:embed="rId3">
            <a:alphaModFix/>
          </a:blip>
          <a:srcRect b="0" l="0" r="0" t="0"/>
          <a:stretch/>
        </p:blipFill>
        <p:spPr>
          <a:xfrm>
            <a:off x="7625192" y="1436479"/>
            <a:ext cx="1100328" cy="2161032"/>
          </a:xfrm>
          <a:prstGeom prst="rect">
            <a:avLst/>
          </a:prstGeom>
          <a:noFill/>
          <a:ln>
            <a:noFill/>
          </a:ln>
        </p:spPr>
      </p:pic>
      <p:pic>
        <p:nvPicPr>
          <p:cNvPr descr="IMG_industria.jpg" id="322" name="Google Shape;322;p13"/>
          <p:cNvPicPr preferRelativeResize="0"/>
          <p:nvPr/>
        </p:nvPicPr>
        <p:blipFill rotWithShape="1">
          <a:blip r:embed="rId4">
            <a:alphaModFix/>
          </a:blip>
          <a:srcRect b="0" l="0" r="0" t="0"/>
          <a:stretch/>
        </p:blipFill>
        <p:spPr>
          <a:xfrm>
            <a:off x="2455315" y="1457580"/>
            <a:ext cx="1100328" cy="2161032"/>
          </a:xfrm>
          <a:prstGeom prst="rect">
            <a:avLst/>
          </a:prstGeom>
          <a:noFill/>
          <a:ln>
            <a:noFill/>
          </a:ln>
        </p:spPr>
      </p:pic>
      <p:sp>
        <p:nvSpPr>
          <p:cNvPr id="323" name="Google Shape;323;p13"/>
          <p:cNvSpPr/>
          <p:nvPr/>
        </p:nvSpPr>
        <p:spPr>
          <a:xfrm>
            <a:off x="4677197" y="3504367"/>
            <a:ext cx="1934307" cy="1153554"/>
          </a:xfrm>
          <a:prstGeom prst="roundRect">
            <a:avLst>
              <a:gd fmla="val 0"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B2C1DB"/>
              </a:solidFill>
              <a:latin typeface="Calibri"/>
              <a:ea typeface="Calibri"/>
              <a:cs typeface="Calibri"/>
              <a:sym typeface="Calibri"/>
            </a:endParaRPr>
          </a:p>
        </p:txBody>
      </p:sp>
      <p:sp>
        <p:nvSpPr>
          <p:cNvPr id="324" name="Google Shape;324;p13"/>
          <p:cNvSpPr/>
          <p:nvPr/>
        </p:nvSpPr>
        <p:spPr>
          <a:xfrm>
            <a:off x="6693567" y="3504366"/>
            <a:ext cx="2002296" cy="1146521"/>
          </a:xfrm>
          <a:prstGeom prst="roundRect">
            <a:avLst>
              <a:gd fmla="val 2381"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B2C1DB"/>
              </a:solidFill>
              <a:latin typeface="Calibri"/>
              <a:ea typeface="Calibri"/>
              <a:cs typeface="Calibri"/>
              <a:sym typeface="Calibri"/>
            </a:endParaRPr>
          </a:p>
        </p:txBody>
      </p:sp>
      <p:sp>
        <p:nvSpPr>
          <p:cNvPr id="325" name="Google Shape;325;p13"/>
          <p:cNvSpPr/>
          <p:nvPr/>
        </p:nvSpPr>
        <p:spPr>
          <a:xfrm>
            <a:off x="2506078" y="3504367"/>
            <a:ext cx="2089056" cy="1139488"/>
          </a:xfrm>
          <a:prstGeom prst="roundRect">
            <a:avLst>
              <a:gd fmla="val 0"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B2C1DB"/>
              </a:solidFill>
              <a:latin typeface="Calibri"/>
              <a:ea typeface="Calibri"/>
              <a:cs typeface="Calibri"/>
              <a:sym typeface="Calibri"/>
            </a:endParaRPr>
          </a:p>
        </p:txBody>
      </p:sp>
      <p:cxnSp>
        <p:nvCxnSpPr>
          <p:cNvPr id="326" name="Google Shape;326;p13"/>
          <p:cNvCxnSpPr/>
          <p:nvPr/>
        </p:nvCxnSpPr>
        <p:spPr>
          <a:xfrm>
            <a:off x="2009214" y="1899817"/>
            <a:ext cx="0" cy="612775"/>
          </a:xfrm>
          <a:prstGeom prst="straightConnector1">
            <a:avLst/>
          </a:prstGeom>
          <a:noFill/>
          <a:ln cap="flat" cmpd="sng" w="19050">
            <a:solidFill>
              <a:srgbClr val="31A98A"/>
            </a:solidFill>
            <a:prstDash val="solid"/>
            <a:round/>
            <a:headEnd len="med" w="med" type="triangle"/>
            <a:tailEnd len="sm" w="sm" type="none"/>
          </a:ln>
        </p:spPr>
      </p:cxnSp>
      <p:cxnSp>
        <p:nvCxnSpPr>
          <p:cNvPr id="327" name="Google Shape;327;p13"/>
          <p:cNvCxnSpPr/>
          <p:nvPr/>
        </p:nvCxnSpPr>
        <p:spPr>
          <a:xfrm>
            <a:off x="2006148" y="3472404"/>
            <a:ext cx="0" cy="611188"/>
          </a:xfrm>
          <a:prstGeom prst="straightConnector1">
            <a:avLst/>
          </a:prstGeom>
          <a:noFill/>
          <a:ln cap="flat" cmpd="sng" w="19050">
            <a:solidFill>
              <a:srgbClr val="31A98A"/>
            </a:solidFill>
            <a:prstDash val="solid"/>
            <a:round/>
            <a:headEnd len="med" w="med" type="triangle"/>
            <a:tailEnd len="sm" w="sm" type="none"/>
          </a:ln>
        </p:spPr>
      </p:cxnSp>
      <p:sp>
        <p:nvSpPr>
          <p:cNvPr id="328" name="Google Shape;328;p13"/>
          <p:cNvSpPr/>
          <p:nvPr/>
        </p:nvSpPr>
        <p:spPr>
          <a:xfrm>
            <a:off x="163415" y="3262870"/>
            <a:ext cx="1904219" cy="951914"/>
          </a:xfrm>
          <a:prstGeom prst="roundRect">
            <a:avLst>
              <a:gd fmla="val 0" name="adj"/>
            </a:avLst>
          </a:prstGeom>
          <a:gradFill>
            <a:gsLst>
              <a:gs pos="0">
                <a:srgbClr val="287F6B"/>
              </a:gs>
              <a:gs pos="50000">
                <a:srgbClr val="3AB89A"/>
              </a:gs>
              <a:gs pos="100000">
                <a:srgbClr val="47DCB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1D3B4"/>
              </a:solidFill>
              <a:latin typeface="Calibri"/>
              <a:ea typeface="Calibri"/>
              <a:cs typeface="Calibri"/>
              <a:sym typeface="Calibri"/>
            </a:endParaRPr>
          </a:p>
        </p:txBody>
      </p:sp>
      <p:sp>
        <p:nvSpPr>
          <p:cNvPr id="329" name="Google Shape;329;p13"/>
          <p:cNvSpPr/>
          <p:nvPr/>
        </p:nvSpPr>
        <p:spPr>
          <a:xfrm>
            <a:off x="191093" y="1734183"/>
            <a:ext cx="1909365" cy="951914"/>
          </a:xfrm>
          <a:prstGeom prst="roundRect">
            <a:avLst>
              <a:gd fmla="val 0" name="adj"/>
            </a:avLst>
          </a:prstGeom>
          <a:gradFill>
            <a:gsLst>
              <a:gs pos="0">
                <a:srgbClr val="287F6B"/>
              </a:gs>
              <a:gs pos="50000">
                <a:srgbClr val="3AB89A"/>
              </a:gs>
              <a:gs pos="100000">
                <a:srgbClr val="47DCB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1D3B4"/>
              </a:solidFill>
              <a:latin typeface="Calibri"/>
              <a:ea typeface="Calibri"/>
              <a:cs typeface="Calibri"/>
              <a:sym typeface="Calibri"/>
            </a:endParaRPr>
          </a:p>
        </p:txBody>
      </p:sp>
      <p:sp>
        <p:nvSpPr>
          <p:cNvPr id="330" name="Google Shape;330;p13"/>
          <p:cNvSpPr/>
          <p:nvPr/>
        </p:nvSpPr>
        <p:spPr>
          <a:xfrm>
            <a:off x="3557341" y="2187282"/>
            <a:ext cx="1614563" cy="720725"/>
          </a:xfrm>
          <a:prstGeom prst="flowChartProcess">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s-ES" sz="1200">
                <a:solidFill>
                  <a:schemeClr val="dk1"/>
                </a:solidFill>
                <a:latin typeface="Calibri"/>
                <a:ea typeface="Calibri"/>
                <a:cs typeface="Calibri"/>
                <a:sym typeface="Calibri"/>
              </a:rPr>
              <a:t>Nuevas tecnologías de producción</a:t>
            </a:r>
            <a:endParaRPr/>
          </a:p>
        </p:txBody>
      </p:sp>
      <p:sp>
        <p:nvSpPr>
          <p:cNvPr id="331" name="Google Shape;331;p13"/>
          <p:cNvSpPr/>
          <p:nvPr/>
        </p:nvSpPr>
        <p:spPr>
          <a:xfrm>
            <a:off x="5762744" y="2160760"/>
            <a:ext cx="2074986" cy="768350"/>
          </a:xfrm>
          <a:prstGeom prst="flowChartProcess">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s-ES" sz="1200">
                <a:solidFill>
                  <a:schemeClr val="dk1"/>
                </a:solidFill>
                <a:latin typeface="Calibri"/>
                <a:ea typeface="Calibri"/>
                <a:cs typeface="Calibri"/>
                <a:sym typeface="Calibri"/>
              </a:rPr>
              <a:t>Nuevas formas de procesamiento de datos</a:t>
            </a:r>
            <a:endParaRPr/>
          </a:p>
        </p:txBody>
      </p:sp>
      <p:sp>
        <p:nvSpPr>
          <p:cNvPr id="332" name="Google Shape;332;p13"/>
          <p:cNvSpPr/>
          <p:nvPr/>
        </p:nvSpPr>
        <p:spPr>
          <a:xfrm>
            <a:off x="2598859" y="3601817"/>
            <a:ext cx="2011685" cy="1152525"/>
          </a:xfrm>
          <a:prstGeom prst="flowChartProcess">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600">
                <a:solidFill>
                  <a:srgbClr val="31A98A"/>
                </a:solidFill>
                <a:latin typeface="Calibri"/>
                <a:ea typeface="Calibri"/>
                <a:cs typeface="Calibri"/>
                <a:sym typeface="Calibri"/>
              </a:rPr>
              <a:t>SENSORES</a:t>
            </a:r>
            <a:endParaRPr/>
          </a:p>
          <a:p>
            <a:pPr indent="-92075" lvl="0" marL="92075" marR="0" rtl="0" algn="l">
              <a:spcBef>
                <a:spcPts val="0"/>
              </a:spcBef>
              <a:spcAft>
                <a:spcPts val="0"/>
              </a:spcAft>
              <a:buClr>
                <a:srgbClr val="262626"/>
              </a:buClr>
              <a:buSzPts val="1100"/>
              <a:buFont typeface="Arial"/>
              <a:buChar char="•"/>
            </a:pPr>
            <a:r>
              <a:rPr lang="es-ES" sz="1100">
                <a:solidFill>
                  <a:srgbClr val="262626"/>
                </a:solidFill>
                <a:latin typeface="Calibri"/>
                <a:ea typeface="Calibri"/>
                <a:cs typeface="Calibri"/>
                <a:sym typeface="Calibri"/>
              </a:rPr>
              <a:t>Cero defectos/desviaciones</a:t>
            </a:r>
            <a:endParaRPr/>
          </a:p>
          <a:p>
            <a:pPr indent="-92075" lvl="0" marL="92075" marR="0" rtl="0" algn="l">
              <a:spcBef>
                <a:spcPts val="0"/>
              </a:spcBef>
              <a:spcAft>
                <a:spcPts val="0"/>
              </a:spcAft>
              <a:buClr>
                <a:srgbClr val="262626"/>
              </a:buClr>
              <a:buSzPts val="1100"/>
              <a:buFont typeface="Arial"/>
              <a:buChar char="•"/>
            </a:pPr>
            <a:r>
              <a:rPr lang="es-ES" sz="1100">
                <a:solidFill>
                  <a:srgbClr val="262626"/>
                </a:solidFill>
                <a:latin typeface="Calibri"/>
                <a:ea typeface="Calibri"/>
                <a:cs typeface="Calibri"/>
                <a:sym typeface="Calibri"/>
              </a:rPr>
              <a:t>Reactividad</a:t>
            </a:r>
            <a:endParaRPr/>
          </a:p>
          <a:p>
            <a:pPr indent="-92075" lvl="0" marL="92075" marR="0" rtl="0" algn="l">
              <a:spcBef>
                <a:spcPts val="0"/>
              </a:spcBef>
              <a:spcAft>
                <a:spcPts val="0"/>
              </a:spcAft>
              <a:buClr>
                <a:srgbClr val="262626"/>
              </a:buClr>
              <a:buSzPts val="1100"/>
              <a:buFont typeface="Arial"/>
              <a:buChar char="•"/>
            </a:pPr>
            <a:r>
              <a:rPr lang="es-ES" sz="1100">
                <a:solidFill>
                  <a:srgbClr val="262626"/>
                </a:solidFill>
                <a:latin typeface="Calibri"/>
                <a:ea typeface="Calibri"/>
                <a:cs typeface="Calibri"/>
                <a:sym typeface="Calibri"/>
              </a:rPr>
              <a:t>Trazabilidad</a:t>
            </a:r>
            <a:endParaRPr/>
          </a:p>
          <a:p>
            <a:pPr indent="-92075" lvl="0" marL="92075" marR="0" rtl="0" algn="l">
              <a:spcBef>
                <a:spcPts val="0"/>
              </a:spcBef>
              <a:spcAft>
                <a:spcPts val="0"/>
              </a:spcAft>
              <a:buClr>
                <a:srgbClr val="262626"/>
              </a:buClr>
              <a:buSzPts val="1100"/>
              <a:buFont typeface="Arial"/>
              <a:buChar char="•"/>
            </a:pPr>
            <a:r>
              <a:rPr lang="es-ES" sz="1100">
                <a:solidFill>
                  <a:srgbClr val="262626"/>
                </a:solidFill>
                <a:latin typeface="Calibri"/>
                <a:ea typeface="Calibri"/>
                <a:cs typeface="Calibri"/>
                <a:sym typeface="Calibri"/>
              </a:rPr>
              <a:t>Predictibilidad</a:t>
            </a:r>
            <a:endParaRPr/>
          </a:p>
        </p:txBody>
      </p:sp>
      <p:sp>
        <p:nvSpPr>
          <p:cNvPr id="333" name="Google Shape;333;p13"/>
          <p:cNvSpPr/>
          <p:nvPr/>
        </p:nvSpPr>
        <p:spPr>
          <a:xfrm>
            <a:off x="139875" y="1404207"/>
            <a:ext cx="1936750" cy="327636"/>
          </a:xfrm>
          <a:prstGeom prst="flowChartProcess">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ES" sz="1600">
                <a:solidFill>
                  <a:srgbClr val="31A98A"/>
                </a:solidFill>
                <a:latin typeface="Calibri"/>
                <a:ea typeface="Calibri"/>
                <a:cs typeface="Calibri"/>
                <a:sym typeface="Calibri"/>
              </a:rPr>
              <a:t>PROVEEDORES</a:t>
            </a:r>
            <a:endParaRPr/>
          </a:p>
        </p:txBody>
      </p:sp>
      <p:cxnSp>
        <p:nvCxnSpPr>
          <p:cNvPr id="334" name="Google Shape;334;p13"/>
          <p:cNvCxnSpPr/>
          <p:nvPr/>
        </p:nvCxnSpPr>
        <p:spPr>
          <a:xfrm flipH="1" rot="10800000">
            <a:off x="3350138" y="1865487"/>
            <a:ext cx="4114800" cy="14067"/>
          </a:xfrm>
          <a:prstGeom prst="straightConnector1">
            <a:avLst/>
          </a:prstGeom>
          <a:noFill/>
          <a:ln cap="flat" cmpd="sng" w="12700">
            <a:solidFill>
              <a:srgbClr val="0070C0"/>
            </a:solidFill>
            <a:prstDash val="solid"/>
            <a:round/>
            <a:headEnd len="med" w="med" type="oval"/>
            <a:tailEnd len="med" w="med" type="triangle"/>
          </a:ln>
        </p:spPr>
      </p:cxnSp>
      <p:cxnSp>
        <p:nvCxnSpPr>
          <p:cNvPr id="335" name="Google Shape;335;p13"/>
          <p:cNvCxnSpPr/>
          <p:nvPr/>
        </p:nvCxnSpPr>
        <p:spPr>
          <a:xfrm rot="5400000">
            <a:off x="5397402" y="2863803"/>
            <a:ext cx="288925" cy="0"/>
          </a:xfrm>
          <a:prstGeom prst="straightConnector1">
            <a:avLst/>
          </a:prstGeom>
          <a:noFill/>
          <a:ln cap="flat" cmpd="sng" w="9525">
            <a:solidFill>
              <a:srgbClr val="31A98A"/>
            </a:solidFill>
            <a:prstDash val="solid"/>
            <a:round/>
            <a:headEnd len="sm" w="sm" type="none"/>
            <a:tailEnd len="sm" w="sm" type="none"/>
          </a:ln>
        </p:spPr>
      </p:cxnSp>
      <p:pic>
        <p:nvPicPr>
          <p:cNvPr descr="C:\Users\Loreto\AppData\Local\Microsoft\Windows\INetCache\IE\B5EREMZH\MC900434845[1].png" id="336" name="Google Shape;336;p13"/>
          <p:cNvPicPr preferRelativeResize="0"/>
          <p:nvPr/>
        </p:nvPicPr>
        <p:blipFill rotWithShape="1">
          <a:blip r:embed="rId5">
            <a:alphaModFix/>
          </a:blip>
          <a:srcRect b="0" l="0" r="0" t="0"/>
          <a:stretch/>
        </p:blipFill>
        <p:spPr>
          <a:xfrm>
            <a:off x="5059950" y="1980783"/>
            <a:ext cx="864578" cy="934917"/>
          </a:xfrm>
          <a:prstGeom prst="rect">
            <a:avLst/>
          </a:prstGeom>
          <a:noFill/>
          <a:ln>
            <a:noFill/>
          </a:ln>
        </p:spPr>
      </p:pic>
      <p:cxnSp>
        <p:nvCxnSpPr>
          <p:cNvPr id="337" name="Google Shape;337;p13"/>
          <p:cNvCxnSpPr/>
          <p:nvPr/>
        </p:nvCxnSpPr>
        <p:spPr>
          <a:xfrm rot="10800000">
            <a:off x="3427511" y="3012001"/>
            <a:ext cx="4164036" cy="0"/>
          </a:xfrm>
          <a:prstGeom prst="straightConnector1">
            <a:avLst/>
          </a:prstGeom>
          <a:noFill/>
          <a:ln cap="flat" cmpd="sng" w="9525">
            <a:solidFill>
              <a:srgbClr val="31A98A"/>
            </a:solidFill>
            <a:prstDash val="solid"/>
            <a:round/>
            <a:headEnd len="sm" w="sm" type="none"/>
            <a:tailEnd len="sm" w="sm" type="none"/>
          </a:ln>
        </p:spPr>
      </p:cxnSp>
      <p:sp>
        <p:nvSpPr>
          <p:cNvPr id="338" name="Google Shape;338;p13"/>
          <p:cNvSpPr/>
          <p:nvPr/>
        </p:nvSpPr>
        <p:spPr>
          <a:xfrm>
            <a:off x="3531139" y="3073383"/>
            <a:ext cx="180975" cy="170730"/>
          </a:xfrm>
          <a:prstGeom prst="diamond">
            <a:avLst/>
          </a:prstGeom>
          <a:solidFill>
            <a:srgbClr val="31A98A"/>
          </a:solidFill>
          <a:ln cap="flat" cmpd="sng" w="25400">
            <a:solidFill>
              <a:srgbClr val="31A9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9" name="Google Shape;339;p13"/>
          <p:cNvCxnSpPr/>
          <p:nvPr/>
        </p:nvCxnSpPr>
        <p:spPr>
          <a:xfrm rot="10800000">
            <a:off x="3426266" y="3015300"/>
            <a:ext cx="0" cy="496104"/>
          </a:xfrm>
          <a:prstGeom prst="straightConnector1">
            <a:avLst/>
          </a:prstGeom>
          <a:noFill/>
          <a:ln cap="flat" cmpd="sng" w="9525">
            <a:solidFill>
              <a:srgbClr val="31A98A"/>
            </a:solidFill>
            <a:prstDash val="solid"/>
            <a:round/>
            <a:headEnd len="sm" w="sm" type="none"/>
            <a:tailEnd len="sm" w="sm" type="none"/>
          </a:ln>
        </p:spPr>
      </p:cxnSp>
      <p:grpSp>
        <p:nvGrpSpPr>
          <p:cNvPr id="340" name="Google Shape;340;p13"/>
          <p:cNvGrpSpPr/>
          <p:nvPr/>
        </p:nvGrpSpPr>
        <p:grpSpPr>
          <a:xfrm>
            <a:off x="3496653" y="3230049"/>
            <a:ext cx="240347" cy="249987"/>
            <a:chOff x="5664631" y="3067294"/>
            <a:chExt cx="256276" cy="293776"/>
          </a:xfrm>
        </p:grpSpPr>
        <p:sp>
          <p:nvSpPr>
            <p:cNvPr id="341" name="Google Shape;341;p13"/>
            <p:cNvSpPr/>
            <p:nvPr/>
          </p:nvSpPr>
          <p:spPr>
            <a:xfrm>
              <a:off x="5849277" y="3259440"/>
              <a:ext cx="71630" cy="71458"/>
            </a:xfrm>
            <a:prstGeom prst="ellipse">
              <a:avLst/>
            </a:prstGeom>
            <a:noFill/>
            <a:ln cap="flat" cmpd="sng" w="9525">
              <a:solidFill>
                <a:srgbClr val="31A9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13"/>
            <p:cNvSpPr/>
            <p:nvPr/>
          </p:nvSpPr>
          <p:spPr>
            <a:xfrm>
              <a:off x="5830176" y="3100642"/>
              <a:ext cx="71630" cy="71458"/>
            </a:xfrm>
            <a:prstGeom prst="ellipse">
              <a:avLst/>
            </a:prstGeom>
            <a:noFill/>
            <a:ln cap="flat" cmpd="sng" w="9525">
              <a:solidFill>
                <a:srgbClr val="31A9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13"/>
            <p:cNvSpPr/>
            <p:nvPr/>
          </p:nvSpPr>
          <p:spPr>
            <a:xfrm>
              <a:off x="5664631" y="3067294"/>
              <a:ext cx="71630" cy="71459"/>
            </a:xfrm>
            <a:prstGeom prst="ellipse">
              <a:avLst/>
            </a:prstGeom>
            <a:noFill/>
            <a:ln cap="flat" cmpd="sng" w="9525">
              <a:solidFill>
                <a:srgbClr val="31A9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13"/>
            <p:cNvSpPr/>
            <p:nvPr/>
          </p:nvSpPr>
          <p:spPr>
            <a:xfrm>
              <a:off x="5698058" y="3191156"/>
              <a:ext cx="71631" cy="71459"/>
            </a:xfrm>
            <a:prstGeom prst="ellipse">
              <a:avLst/>
            </a:prstGeom>
            <a:noFill/>
            <a:ln cap="flat" cmpd="sng" w="9525">
              <a:solidFill>
                <a:srgbClr val="31A9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13"/>
            <p:cNvSpPr/>
            <p:nvPr/>
          </p:nvSpPr>
          <p:spPr>
            <a:xfrm>
              <a:off x="5744220" y="3289611"/>
              <a:ext cx="71630" cy="71459"/>
            </a:xfrm>
            <a:prstGeom prst="ellipse">
              <a:avLst/>
            </a:prstGeom>
            <a:noFill/>
            <a:ln cap="flat" cmpd="sng" w="9525">
              <a:solidFill>
                <a:srgbClr val="31A9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13"/>
            <p:cNvSpPr/>
            <p:nvPr/>
          </p:nvSpPr>
          <p:spPr>
            <a:xfrm>
              <a:off x="5790381" y="3205448"/>
              <a:ext cx="71631" cy="71458"/>
            </a:xfrm>
            <a:prstGeom prst="ellipse">
              <a:avLst/>
            </a:prstGeom>
            <a:noFill/>
            <a:ln cap="flat" cmpd="sng" w="9525">
              <a:solidFill>
                <a:srgbClr val="31A9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13"/>
            <p:cNvSpPr/>
            <p:nvPr/>
          </p:nvSpPr>
          <p:spPr>
            <a:xfrm>
              <a:off x="5745811" y="3124461"/>
              <a:ext cx="71631" cy="71459"/>
            </a:xfrm>
            <a:prstGeom prst="ellipse">
              <a:avLst/>
            </a:prstGeom>
            <a:noFill/>
            <a:ln cap="flat" cmpd="sng" w="9525">
              <a:solidFill>
                <a:srgbClr val="31A9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48" name="Google Shape;348;p13"/>
          <p:cNvCxnSpPr/>
          <p:nvPr/>
        </p:nvCxnSpPr>
        <p:spPr>
          <a:xfrm rot="10800000">
            <a:off x="5221144" y="3019035"/>
            <a:ext cx="0" cy="492369"/>
          </a:xfrm>
          <a:prstGeom prst="straightConnector1">
            <a:avLst/>
          </a:prstGeom>
          <a:noFill/>
          <a:ln cap="flat" cmpd="sng" w="9525">
            <a:solidFill>
              <a:srgbClr val="31A98A"/>
            </a:solidFill>
            <a:prstDash val="solid"/>
            <a:round/>
            <a:headEnd len="sm" w="sm" type="none"/>
            <a:tailEnd len="sm" w="sm" type="none"/>
          </a:ln>
        </p:spPr>
      </p:cxnSp>
      <p:grpSp>
        <p:nvGrpSpPr>
          <p:cNvPr id="349" name="Google Shape;349;p13"/>
          <p:cNvGrpSpPr/>
          <p:nvPr/>
        </p:nvGrpSpPr>
        <p:grpSpPr>
          <a:xfrm>
            <a:off x="5297700" y="3152895"/>
            <a:ext cx="290043" cy="287119"/>
            <a:chOff x="3157870" y="1262185"/>
            <a:chExt cx="907784" cy="693752"/>
          </a:xfrm>
        </p:grpSpPr>
        <p:sp>
          <p:nvSpPr>
            <p:cNvPr id="350" name="Google Shape;350;p13"/>
            <p:cNvSpPr/>
            <p:nvPr/>
          </p:nvSpPr>
          <p:spPr>
            <a:xfrm>
              <a:off x="3157870" y="1436449"/>
              <a:ext cx="606169" cy="337550"/>
            </a:xfrm>
            <a:prstGeom prst="diagStripe">
              <a:avLst>
                <a:gd fmla="val 50000" name="adj"/>
              </a:avLst>
            </a:prstGeom>
            <a:solidFill>
              <a:srgbClr val="31A98A"/>
            </a:solidFill>
            <a:ln cap="flat" cmpd="sng" w="25400">
              <a:solidFill>
                <a:srgbClr val="31A9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3"/>
            <p:cNvSpPr/>
            <p:nvPr/>
          </p:nvSpPr>
          <p:spPr>
            <a:xfrm rot="3715265">
              <a:off x="3470946" y="1440129"/>
              <a:ext cx="606056" cy="337864"/>
            </a:xfrm>
            <a:prstGeom prst="diagStripe">
              <a:avLst>
                <a:gd fmla="val 50000" name="adj"/>
              </a:avLst>
            </a:prstGeom>
            <a:solidFill>
              <a:srgbClr val="31A98A"/>
            </a:solidFill>
            <a:ln cap="flat" cmpd="sng" w="25400">
              <a:solidFill>
                <a:srgbClr val="31A9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2" name="Google Shape;352;p13"/>
          <p:cNvSpPr/>
          <p:nvPr/>
        </p:nvSpPr>
        <p:spPr>
          <a:xfrm>
            <a:off x="4734272" y="3602611"/>
            <a:ext cx="1993460" cy="1150937"/>
          </a:xfrm>
          <a:prstGeom prst="flowChartProcess">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600">
                <a:solidFill>
                  <a:srgbClr val="31A98A"/>
                </a:solidFill>
                <a:latin typeface="Calibri"/>
                <a:ea typeface="Calibri"/>
                <a:cs typeface="Calibri"/>
                <a:sym typeface="Calibri"/>
              </a:rPr>
              <a:t>ROBOTS</a:t>
            </a:r>
            <a:endParaRPr/>
          </a:p>
          <a:p>
            <a:pPr indent="-92075" lvl="0" marL="92075" marR="0" rtl="0" algn="l">
              <a:spcBef>
                <a:spcPts val="0"/>
              </a:spcBef>
              <a:spcAft>
                <a:spcPts val="0"/>
              </a:spcAft>
              <a:buClr>
                <a:srgbClr val="262626"/>
              </a:buClr>
              <a:buSzPts val="1100"/>
              <a:buFont typeface="Arial"/>
              <a:buChar char="•"/>
            </a:pPr>
            <a:r>
              <a:rPr lang="es-ES" sz="1100">
                <a:solidFill>
                  <a:srgbClr val="262626"/>
                </a:solidFill>
                <a:latin typeface="Calibri"/>
                <a:ea typeface="Calibri"/>
                <a:cs typeface="Calibri"/>
                <a:sym typeface="Calibri"/>
              </a:rPr>
              <a:t>Automatización flexible</a:t>
            </a:r>
            <a:endParaRPr/>
          </a:p>
          <a:p>
            <a:pPr indent="-92075" lvl="0" marL="92075" marR="0" rtl="0" algn="l">
              <a:spcBef>
                <a:spcPts val="0"/>
              </a:spcBef>
              <a:spcAft>
                <a:spcPts val="0"/>
              </a:spcAft>
              <a:buClr>
                <a:srgbClr val="262626"/>
              </a:buClr>
              <a:buSzPts val="1100"/>
              <a:buFont typeface="Arial"/>
              <a:buChar char="•"/>
            </a:pPr>
            <a:r>
              <a:rPr lang="es-ES" sz="1100">
                <a:solidFill>
                  <a:srgbClr val="262626"/>
                </a:solidFill>
                <a:latin typeface="Calibri"/>
                <a:ea typeface="Calibri"/>
                <a:cs typeface="Calibri"/>
                <a:sym typeface="Calibri"/>
              </a:rPr>
              <a:t>Contextualización</a:t>
            </a:r>
            <a:endParaRPr/>
          </a:p>
          <a:p>
            <a:pPr indent="-92075" lvl="0" marL="92075" marR="0" rtl="0" algn="l">
              <a:spcBef>
                <a:spcPts val="0"/>
              </a:spcBef>
              <a:spcAft>
                <a:spcPts val="0"/>
              </a:spcAft>
              <a:buClr>
                <a:srgbClr val="262626"/>
              </a:buClr>
              <a:buSzPts val="1100"/>
              <a:buFont typeface="Arial"/>
              <a:buChar char="•"/>
            </a:pPr>
            <a:r>
              <a:rPr lang="es-ES" sz="1100">
                <a:solidFill>
                  <a:srgbClr val="262626"/>
                </a:solidFill>
                <a:latin typeface="Calibri"/>
                <a:ea typeface="Calibri"/>
                <a:cs typeface="Calibri"/>
                <a:sym typeface="Calibri"/>
              </a:rPr>
              <a:t>Colaboración</a:t>
            </a:r>
            <a:endParaRPr/>
          </a:p>
        </p:txBody>
      </p:sp>
      <p:cxnSp>
        <p:nvCxnSpPr>
          <p:cNvPr id="353" name="Google Shape;353;p13"/>
          <p:cNvCxnSpPr/>
          <p:nvPr/>
        </p:nvCxnSpPr>
        <p:spPr>
          <a:xfrm rot="10800000">
            <a:off x="7601245" y="3014396"/>
            <a:ext cx="0" cy="497008"/>
          </a:xfrm>
          <a:prstGeom prst="straightConnector1">
            <a:avLst/>
          </a:prstGeom>
          <a:noFill/>
          <a:ln cap="flat" cmpd="sng" w="9525">
            <a:solidFill>
              <a:srgbClr val="31A98A"/>
            </a:solidFill>
            <a:prstDash val="solid"/>
            <a:round/>
            <a:headEnd len="sm" w="sm" type="none"/>
            <a:tailEnd len="sm" w="sm" type="none"/>
          </a:ln>
        </p:spPr>
      </p:cxnSp>
      <p:sp>
        <p:nvSpPr>
          <p:cNvPr id="354" name="Google Shape;354;p13"/>
          <p:cNvSpPr/>
          <p:nvPr/>
        </p:nvSpPr>
        <p:spPr>
          <a:xfrm>
            <a:off x="6754061" y="3602610"/>
            <a:ext cx="2259666" cy="1150938"/>
          </a:xfrm>
          <a:prstGeom prst="flowChartProcess">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600">
                <a:solidFill>
                  <a:srgbClr val="31A98A"/>
                </a:solidFill>
                <a:latin typeface="Calibri"/>
                <a:ea typeface="Calibri"/>
                <a:cs typeface="Calibri"/>
                <a:sym typeface="Calibri"/>
              </a:rPr>
              <a:t>FACTOR HUMANO</a:t>
            </a:r>
            <a:endParaRPr/>
          </a:p>
          <a:p>
            <a:pPr indent="-92075" lvl="0" marL="92075" marR="0" rtl="0" algn="l">
              <a:spcBef>
                <a:spcPts val="0"/>
              </a:spcBef>
              <a:spcAft>
                <a:spcPts val="0"/>
              </a:spcAft>
              <a:buClr>
                <a:srgbClr val="262626"/>
              </a:buClr>
              <a:buSzPts val="1100"/>
              <a:buFont typeface="Arial"/>
              <a:buChar char="•"/>
            </a:pPr>
            <a:r>
              <a:rPr lang="es-ES" sz="1100">
                <a:solidFill>
                  <a:srgbClr val="262626"/>
                </a:solidFill>
                <a:latin typeface="Calibri"/>
                <a:ea typeface="Calibri"/>
                <a:cs typeface="Calibri"/>
                <a:sym typeface="Calibri"/>
              </a:rPr>
              <a:t>Integración medios</a:t>
            </a:r>
            <a:endParaRPr/>
          </a:p>
          <a:p>
            <a:pPr indent="-92075" lvl="0" marL="92075" marR="0" rtl="0" algn="l">
              <a:spcBef>
                <a:spcPts val="0"/>
              </a:spcBef>
              <a:spcAft>
                <a:spcPts val="0"/>
              </a:spcAft>
              <a:buClr>
                <a:srgbClr val="262626"/>
              </a:buClr>
              <a:buSzPts val="1100"/>
              <a:buFont typeface="Arial"/>
              <a:buChar char="•"/>
            </a:pPr>
            <a:r>
              <a:rPr lang="es-ES" sz="1100">
                <a:solidFill>
                  <a:srgbClr val="262626"/>
                </a:solidFill>
                <a:latin typeface="Calibri"/>
                <a:ea typeface="Calibri"/>
                <a:cs typeface="Calibri"/>
                <a:sym typeface="Calibri"/>
              </a:rPr>
              <a:t>Seguridad</a:t>
            </a:r>
            <a:endParaRPr/>
          </a:p>
          <a:p>
            <a:pPr indent="-92075" lvl="0" marL="92075" marR="0" rtl="0" algn="l">
              <a:spcBef>
                <a:spcPts val="0"/>
              </a:spcBef>
              <a:spcAft>
                <a:spcPts val="0"/>
              </a:spcAft>
              <a:buClr>
                <a:srgbClr val="262626"/>
              </a:buClr>
              <a:buSzPts val="1100"/>
              <a:buFont typeface="Arial"/>
              <a:buChar char="•"/>
            </a:pPr>
            <a:r>
              <a:rPr lang="es-ES" sz="1100">
                <a:solidFill>
                  <a:srgbClr val="262626"/>
                </a:solidFill>
                <a:latin typeface="Calibri"/>
                <a:ea typeface="Calibri"/>
                <a:cs typeface="Calibri"/>
                <a:sym typeface="Calibri"/>
              </a:rPr>
              <a:t>Interacción natural</a:t>
            </a:r>
            <a:endParaRPr/>
          </a:p>
          <a:p>
            <a:pPr indent="-92075" lvl="0" marL="92075" marR="0" rtl="0" algn="l">
              <a:spcBef>
                <a:spcPts val="0"/>
              </a:spcBef>
              <a:spcAft>
                <a:spcPts val="0"/>
              </a:spcAft>
              <a:buClr>
                <a:srgbClr val="262626"/>
              </a:buClr>
              <a:buSzPts val="1100"/>
              <a:buFont typeface="Arial"/>
              <a:buChar char="•"/>
            </a:pPr>
            <a:r>
              <a:rPr lang="es-ES" sz="1100">
                <a:solidFill>
                  <a:srgbClr val="262626"/>
                </a:solidFill>
                <a:latin typeface="Calibri"/>
                <a:ea typeface="Calibri"/>
                <a:cs typeface="Calibri"/>
                <a:sym typeface="Calibri"/>
              </a:rPr>
              <a:t>Ergonomía</a:t>
            </a:r>
            <a:endParaRPr/>
          </a:p>
        </p:txBody>
      </p:sp>
      <p:sp>
        <p:nvSpPr>
          <p:cNvPr id="355" name="Google Shape;355;p13"/>
          <p:cNvSpPr/>
          <p:nvPr/>
        </p:nvSpPr>
        <p:spPr>
          <a:xfrm>
            <a:off x="2369163" y="1340768"/>
            <a:ext cx="6493485" cy="3407531"/>
          </a:xfrm>
          <a:prstGeom prst="rect">
            <a:avLst/>
          </a:prstGeom>
          <a:noFill/>
          <a:ln cap="flat" cmpd="sng" w="28575">
            <a:solidFill>
              <a:srgbClr val="31A9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C:\Users\Loreto\AppData\Local\Microsoft\Windows\INetCache\IE\HSC2N68S\MC900442098[1].wmf" id="356" name="Google Shape;356;p13"/>
          <p:cNvPicPr preferRelativeResize="0"/>
          <p:nvPr/>
        </p:nvPicPr>
        <p:blipFill rotWithShape="1">
          <a:blip r:embed="rId6">
            <a:alphaModFix/>
          </a:blip>
          <a:srcRect b="0" l="0" r="0" t="0"/>
          <a:stretch/>
        </p:blipFill>
        <p:spPr>
          <a:xfrm>
            <a:off x="313424" y="4274170"/>
            <a:ext cx="1390796" cy="530608"/>
          </a:xfrm>
          <a:prstGeom prst="rect">
            <a:avLst/>
          </a:prstGeom>
          <a:noFill/>
          <a:ln>
            <a:noFill/>
          </a:ln>
        </p:spPr>
      </p:pic>
      <p:sp>
        <p:nvSpPr>
          <p:cNvPr id="357" name="Google Shape;357;p13"/>
          <p:cNvSpPr/>
          <p:nvPr/>
        </p:nvSpPr>
        <p:spPr>
          <a:xfrm>
            <a:off x="83820" y="2983859"/>
            <a:ext cx="1936750" cy="274321"/>
          </a:xfrm>
          <a:prstGeom prst="flowChartProcess">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ES" sz="1600">
                <a:solidFill>
                  <a:srgbClr val="31A98A"/>
                </a:solidFill>
                <a:latin typeface="Calibri"/>
                <a:ea typeface="Calibri"/>
                <a:cs typeface="Calibri"/>
                <a:sym typeface="Calibri"/>
              </a:rPr>
              <a:t>CLIENTES</a:t>
            </a:r>
            <a:endParaRPr/>
          </a:p>
        </p:txBody>
      </p:sp>
      <p:cxnSp>
        <p:nvCxnSpPr>
          <p:cNvPr id="358" name="Google Shape;358;p13"/>
          <p:cNvCxnSpPr/>
          <p:nvPr/>
        </p:nvCxnSpPr>
        <p:spPr>
          <a:xfrm flipH="1">
            <a:off x="313424" y="2911055"/>
            <a:ext cx="2039155" cy="18055"/>
          </a:xfrm>
          <a:prstGeom prst="straightConnector1">
            <a:avLst/>
          </a:prstGeom>
          <a:noFill/>
          <a:ln cap="flat" cmpd="sng" w="19050">
            <a:solidFill>
              <a:srgbClr val="31A98A"/>
            </a:solidFill>
            <a:prstDash val="solid"/>
            <a:round/>
            <a:headEnd len="sm" w="sm" type="none"/>
            <a:tailEnd len="sm" w="sm" type="none"/>
          </a:ln>
        </p:spPr>
      </p:cxnSp>
      <p:pic>
        <p:nvPicPr>
          <p:cNvPr descr="C:\Users\Loreto\AppData\Local\Microsoft\Windows\INetCache\IE\B5EREMZH\MC900442084[1].wmf" id="359" name="Google Shape;359;p13"/>
          <p:cNvPicPr preferRelativeResize="0"/>
          <p:nvPr/>
        </p:nvPicPr>
        <p:blipFill rotWithShape="1">
          <a:blip r:embed="rId7">
            <a:alphaModFix/>
          </a:blip>
          <a:srcRect b="25300" l="4696" r="22895" t="31533"/>
          <a:stretch/>
        </p:blipFill>
        <p:spPr>
          <a:xfrm>
            <a:off x="7134020" y="3124751"/>
            <a:ext cx="415325" cy="315648"/>
          </a:xfrm>
          <a:prstGeom prst="rect">
            <a:avLst/>
          </a:prstGeom>
          <a:noFill/>
          <a:ln>
            <a:noFill/>
          </a:ln>
        </p:spPr>
      </p:pic>
      <p:sp>
        <p:nvSpPr>
          <p:cNvPr id="360" name="Google Shape;360;p13"/>
          <p:cNvSpPr txBox="1"/>
          <p:nvPr/>
        </p:nvSpPr>
        <p:spPr>
          <a:xfrm>
            <a:off x="191093" y="1816243"/>
            <a:ext cx="144193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262626"/>
                </a:solidFill>
                <a:latin typeface="Calibri"/>
                <a:ea typeface="Calibri"/>
                <a:cs typeface="Calibri"/>
                <a:sym typeface="Calibri"/>
              </a:rPr>
              <a:t>LOGÍSTICA</a:t>
            </a:r>
            <a:endParaRPr/>
          </a:p>
          <a:p>
            <a:pPr indent="-182563" lvl="0" marL="182563" marR="0" rtl="0" algn="l">
              <a:spcBef>
                <a:spcPts val="0"/>
              </a:spcBef>
              <a:spcAft>
                <a:spcPts val="0"/>
              </a:spcAft>
              <a:buClr>
                <a:schemeClr val="lt1"/>
              </a:buClr>
              <a:buSzPts val="1100"/>
              <a:buFont typeface="Arial"/>
              <a:buChar char="•"/>
            </a:pPr>
            <a:r>
              <a:rPr b="1" lang="es-ES" sz="1100">
                <a:solidFill>
                  <a:schemeClr val="lt1"/>
                </a:solidFill>
                <a:latin typeface="Calibri"/>
                <a:ea typeface="Calibri"/>
                <a:cs typeface="Calibri"/>
                <a:sym typeface="Calibri"/>
              </a:rPr>
              <a:t>Trazabilidad</a:t>
            </a:r>
            <a:endParaRPr/>
          </a:p>
          <a:p>
            <a:pPr indent="-182563" lvl="0" marL="182563" marR="0" rtl="0" algn="l">
              <a:spcBef>
                <a:spcPts val="0"/>
              </a:spcBef>
              <a:spcAft>
                <a:spcPts val="0"/>
              </a:spcAft>
              <a:buClr>
                <a:schemeClr val="lt1"/>
              </a:buClr>
              <a:buSzPts val="1100"/>
              <a:buFont typeface="Arial"/>
              <a:buChar char="•"/>
            </a:pPr>
            <a:r>
              <a:rPr b="1" lang="es-ES" sz="1100">
                <a:solidFill>
                  <a:schemeClr val="lt1"/>
                </a:solidFill>
                <a:latin typeface="Calibri"/>
                <a:ea typeface="Calibri"/>
                <a:cs typeface="Calibri"/>
                <a:sym typeface="Calibri"/>
              </a:rPr>
              <a:t>Optimización</a:t>
            </a:r>
            <a:endParaRPr/>
          </a:p>
        </p:txBody>
      </p:sp>
      <p:sp>
        <p:nvSpPr>
          <p:cNvPr id="361" name="Google Shape;361;p13"/>
          <p:cNvSpPr txBox="1"/>
          <p:nvPr/>
        </p:nvSpPr>
        <p:spPr>
          <a:xfrm>
            <a:off x="141855" y="3333206"/>
            <a:ext cx="210312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262626"/>
                </a:solidFill>
                <a:latin typeface="Calibri"/>
                <a:ea typeface="Calibri"/>
                <a:cs typeface="Calibri"/>
                <a:sym typeface="Calibri"/>
              </a:rPr>
              <a:t>IOT </a:t>
            </a:r>
            <a:endParaRPr/>
          </a:p>
          <a:p>
            <a:pPr indent="-92075" lvl="0" marL="92075" marR="0" rtl="0" algn="l">
              <a:spcBef>
                <a:spcPts val="0"/>
              </a:spcBef>
              <a:spcAft>
                <a:spcPts val="0"/>
              </a:spcAft>
              <a:buClr>
                <a:schemeClr val="lt1"/>
              </a:buClr>
              <a:buSzPts val="1100"/>
              <a:buFont typeface="Arial"/>
              <a:buChar char="•"/>
            </a:pPr>
            <a:r>
              <a:rPr b="1" lang="es-ES" sz="1100">
                <a:solidFill>
                  <a:schemeClr val="lt1"/>
                </a:solidFill>
                <a:latin typeface="Calibri"/>
                <a:ea typeface="Calibri"/>
                <a:cs typeface="Calibri"/>
                <a:sym typeface="Calibri"/>
              </a:rPr>
              <a:t>Adaptación al usuario</a:t>
            </a:r>
            <a:endParaRPr/>
          </a:p>
          <a:p>
            <a:pPr indent="-92075" lvl="0" marL="92075" marR="0" rtl="0" algn="l">
              <a:spcBef>
                <a:spcPts val="0"/>
              </a:spcBef>
              <a:spcAft>
                <a:spcPts val="0"/>
              </a:spcAft>
              <a:buClr>
                <a:schemeClr val="lt1"/>
              </a:buClr>
              <a:buSzPts val="1100"/>
              <a:buFont typeface="Arial"/>
              <a:buChar char="•"/>
            </a:pPr>
            <a:r>
              <a:rPr b="1" lang="es-ES" sz="1100">
                <a:solidFill>
                  <a:schemeClr val="lt1"/>
                </a:solidFill>
                <a:latin typeface="Calibri"/>
                <a:ea typeface="Calibri"/>
                <a:cs typeface="Calibri"/>
                <a:sym typeface="Calibri"/>
              </a:rPr>
              <a:t>Fabricación a demanda</a:t>
            </a:r>
            <a:endParaRPr b="1" sz="1100">
              <a:solidFill>
                <a:schemeClr val="lt1"/>
              </a:solidFill>
              <a:latin typeface="Calibri"/>
              <a:ea typeface="Calibri"/>
              <a:cs typeface="Calibri"/>
              <a:sym typeface="Calibri"/>
            </a:endParaRPr>
          </a:p>
        </p:txBody>
      </p:sp>
      <p:sp>
        <p:nvSpPr>
          <p:cNvPr id="362" name="Google Shape;362;p13"/>
          <p:cNvSpPr txBox="1"/>
          <p:nvPr/>
        </p:nvSpPr>
        <p:spPr>
          <a:xfrm>
            <a:off x="4666167" y="1478623"/>
            <a:ext cx="12806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31C19F"/>
                </a:solidFill>
                <a:latin typeface="Calibri"/>
                <a:ea typeface="Calibri"/>
                <a:cs typeface="Calibri"/>
                <a:sym typeface="Calibri"/>
              </a:rPr>
              <a:t>PLANTA 4.0</a:t>
            </a:r>
            <a:endParaRPr/>
          </a:p>
        </p:txBody>
      </p:sp>
      <p:pic>
        <p:nvPicPr>
          <p:cNvPr id="363" name="Google Shape;363;p13"/>
          <p:cNvPicPr preferRelativeResize="0"/>
          <p:nvPr/>
        </p:nvPicPr>
        <p:blipFill rotWithShape="1">
          <a:blip r:embed="rId8">
            <a:alphaModFix/>
          </a:blip>
          <a:srcRect b="0" l="0" r="0" t="0"/>
          <a:stretch/>
        </p:blipFill>
        <p:spPr>
          <a:xfrm>
            <a:off x="256299" y="4941168"/>
            <a:ext cx="8168129" cy="588105"/>
          </a:xfrm>
          <a:prstGeom prst="rect">
            <a:avLst/>
          </a:prstGeom>
          <a:noFill/>
          <a:ln>
            <a:noFill/>
          </a:ln>
        </p:spPr>
      </p:pic>
      <p:sp>
        <p:nvSpPr>
          <p:cNvPr id="364" name="Google Shape;364;p13"/>
          <p:cNvSpPr/>
          <p:nvPr/>
        </p:nvSpPr>
        <p:spPr>
          <a:xfrm>
            <a:off x="243528" y="5579291"/>
            <a:ext cx="8640000" cy="828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050">
                <a:solidFill>
                  <a:schemeClr val="dk1"/>
                </a:solidFill>
                <a:latin typeface="Arial"/>
                <a:ea typeface="Arial"/>
                <a:cs typeface="Arial"/>
                <a:sym typeface="Arial"/>
              </a:rPr>
              <a:t>La Plataforma </a:t>
            </a:r>
            <a:r>
              <a:rPr i="1" lang="es-ES" sz="1050">
                <a:solidFill>
                  <a:schemeClr val="dk1"/>
                </a:solidFill>
                <a:latin typeface="Arial"/>
                <a:ea typeface="Arial"/>
                <a:cs typeface="Arial"/>
                <a:sym typeface="Arial"/>
              </a:rPr>
              <a:t>Implementation strategy Industrie 4.0 definición de Industria 4.0: </a:t>
            </a:r>
            <a:endParaRPr/>
          </a:p>
          <a:p>
            <a:pPr indent="0" lvl="0" marL="0" marR="0" rtl="0" algn="ctr">
              <a:spcBef>
                <a:spcPts val="0"/>
              </a:spcBef>
              <a:spcAft>
                <a:spcPts val="0"/>
              </a:spcAft>
              <a:buClr>
                <a:schemeClr val="dk1"/>
              </a:buClr>
              <a:buSzPts val="1050"/>
              <a:buFont typeface="Arial"/>
              <a:buNone/>
            </a:pPr>
            <a:r>
              <a:rPr i="1" lang="es-ES" sz="1050">
                <a:solidFill>
                  <a:schemeClr val="dk1"/>
                </a:solidFill>
                <a:latin typeface="Arial"/>
                <a:ea typeface="Arial"/>
                <a:cs typeface="Arial"/>
                <a:sym typeface="Arial"/>
              </a:rPr>
              <a:t>«El término Industria 4.0 está </a:t>
            </a:r>
            <a:r>
              <a:rPr lang="es-ES" sz="1050">
                <a:solidFill>
                  <a:schemeClr val="dk1"/>
                </a:solidFill>
                <a:latin typeface="Arial"/>
                <a:ea typeface="Arial"/>
                <a:cs typeface="Arial"/>
                <a:sym typeface="Arial"/>
              </a:rPr>
              <a:t>asociado a la cuarta revolución industrial, el próximo estadio en la </a:t>
            </a:r>
            <a:r>
              <a:rPr b="1" lang="es-ES" sz="1050">
                <a:solidFill>
                  <a:schemeClr val="dk1"/>
                </a:solidFill>
                <a:latin typeface="Arial"/>
                <a:ea typeface="Arial"/>
                <a:cs typeface="Arial"/>
                <a:sym typeface="Arial"/>
              </a:rPr>
              <a:t>organización y control de la cadena de valor completa durante todo el ciclo de vida de un producto</a:t>
            </a:r>
            <a:r>
              <a:rPr lang="es-ES" sz="1050">
                <a:solidFill>
                  <a:schemeClr val="dk1"/>
                </a:solidFill>
                <a:latin typeface="Arial"/>
                <a:ea typeface="Arial"/>
                <a:cs typeface="Arial"/>
                <a:sym typeface="Arial"/>
              </a:rPr>
              <a:t>. Este ciclo se basa en los deseos de clientes crecientemente individualizados y abarca la concepción, el pedido, el desarrollo, la producción y la entrega al cliente final hasta el reciclado del producto, incluyendo los servicios relacionados con este».</a:t>
            </a:r>
            <a:endParaRPr/>
          </a:p>
        </p:txBody>
      </p:sp>
      <p:sp>
        <p:nvSpPr>
          <p:cNvPr id="365" name="Google Shape;365;p13"/>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IK4_logo.jpg" id="366" name="Google Shape;366;p13"/>
          <p:cNvPicPr preferRelativeResize="0"/>
          <p:nvPr/>
        </p:nvPicPr>
        <p:blipFill rotWithShape="1">
          <a:blip r:embed="rId9">
            <a:alphaModFix/>
          </a:blip>
          <a:srcRect b="0" l="0" r="0" t="0"/>
          <a:stretch/>
        </p:blipFill>
        <p:spPr>
          <a:xfrm>
            <a:off x="1702826" y="4448213"/>
            <a:ext cx="578652" cy="3628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4"/>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73" name="Google Shape;373;p14"/>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TECNOLOGIAS DE LA INDUTRIA 4.0 </a:t>
            </a:r>
            <a:endParaRPr/>
          </a:p>
        </p:txBody>
      </p:sp>
      <p:grpSp>
        <p:nvGrpSpPr>
          <p:cNvPr id="374" name="Google Shape;374;p14"/>
          <p:cNvGrpSpPr/>
          <p:nvPr/>
        </p:nvGrpSpPr>
        <p:grpSpPr>
          <a:xfrm>
            <a:off x="258152" y="1413748"/>
            <a:ext cx="4140001" cy="1903985"/>
            <a:chOff x="3852064" y="3276731"/>
            <a:chExt cx="3864430" cy="1903985"/>
          </a:xfrm>
        </p:grpSpPr>
        <p:sp>
          <p:nvSpPr>
            <p:cNvPr id="375" name="Google Shape;375;p14"/>
            <p:cNvSpPr/>
            <p:nvPr/>
          </p:nvSpPr>
          <p:spPr>
            <a:xfrm>
              <a:off x="3852064" y="3276731"/>
              <a:ext cx="3864430" cy="30777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Arial"/>
                  <a:ea typeface="Arial"/>
                  <a:cs typeface="Arial"/>
                  <a:sym typeface="Arial"/>
                </a:rPr>
                <a:t>Big Data y analíticas de IA</a:t>
              </a:r>
              <a:endParaRPr sz="1292">
                <a:solidFill>
                  <a:schemeClr val="dk1"/>
                </a:solidFill>
                <a:latin typeface="Calibri"/>
                <a:ea typeface="Calibri"/>
                <a:cs typeface="Calibri"/>
                <a:sym typeface="Calibri"/>
              </a:endParaRPr>
            </a:p>
          </p:txBody>
        </p:sp>
        <p:sp>
          <p:nvSpPr>
            <p:cNvPr id="376" name="Google Shape;376;p14"/>
            <p:cNvSpPr/>
            <p:nvPr/>
          </p:nvSpPr>
          <p:spPr>
            <a:xfrm>
              <a:off x="3852064" y="3611056"/>
              <a:ext cx="386443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Arial"/>
                  <a:ea typeface="Arial"/>
                  <a:cs typeface="Arial"/>
                  <a:sym typeface="Arial"/>
                </a:rPr>
                <a:t>Se recopila desde una amplia gama de fuentes: captura de datos desde activos, equipamiento, y dispositivos habilitados para IoT.</a:t>
              </a:r>
              <a:endParaRPr/>
            </a:p>
            <a:p>
              <a:pPr indent="0" lvl="0" marL="0" marR="0" rtl="0" algn="l">
                <a:spcBef>
                  <a:spcPts val="0"/>
                </a:spcBef>
                <a:spcAft>
                  <a:spcPts val="0"/>
                </a:spcAft>
                <a:buNone/>
              </a:pPr>
              <a:r>
                <a:rPr lang="es-ES" sz="1200">
                  <a:solidFill>
                    <a:schemeClr val="dk1"/>
                  </a:solidFill>
                  <a:latin typeface="Arial"/>
                  <a:ea typeface="Arial"/>
                  <a:cs typeface="Arial"/>
                  <a:sym typeface="Arial"/>
                </a:rPr>
                <a:t>Las analíticas potenciadas por IA y machine learning se aplican a los datos en tiempo real. La información estratégica se aprovecha para mejorar la toma de decisiones y la automatización en todas las áreas de fabricación y de gestión de la cadena de suministro.</a:t>
              </a:r>
              <a:endParaRPr sz="1200">
                <a:solidFill>
                  <a:schemeClr val="dk1"/>
                </a:solidFill>
                <a:latin typeface="Arial"/>
                <a:ea typeface="Arial"/>
                <a:cs typeface="Arial"/>
                <a:sym typeface="Arial"/>
              </a:endParaRPr>
            </a:p>
          </p:txBody>
        </p:sp>
      </p:grpSp>
      <p:grpSp>
        <p:nvGrpSpPr>
          <p:cNvPr id="377" name="Google Shape;377;p14"/>
          <p:cNvGrpSpPr/>
          <p:nvPr/>
        </p:nvGrpSpPr>
        <p:grpSpPr>
          <a:xfrm>
            <a:off x="326747" y="3907389"/>
            <a:ext cx="4071406" cy="1916307"/>
            <a:chOff x="3852065" y="3264409"/>
            <a:chExt cx="4140000" cy="1916307"/>
          </a:xfrm>
        </p:grpSpPr>
        <p:sp>
          <p:nvSpPr>
            <p:cNvPr id="378" name="Google Shape;378;p14"/>
            <p:cNvSpPr/>
            <p:nvPr/>
          </p:nvSpPr>
          <p:spPr>
            <a:xfrm>
              <a:off x="3852065" y="3264409"/>
              <a:ext cx="4140000" cy="324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Arial"/>
                  <a:ea typeface="Arial"/>
                  <a:cs typeface="Arial"/>
                  <a:sym typeface="Arial"/>
                </a:rPr>
                <a:t>Integración horizontal y vertical</a:t>
              </a:r>
              <a:endParaRPr sz="1292">
                <a:solidFill>
                  <a:schemeClr val="dk1"/>
                </a:solidFill>
                <a:latin typeface="Calibri"/>
                <a:ea typeface="Calibri"/>
                <a:cs typeface="Calibri"/>
                <a:sym typeface="Calibri"/>
              </a:endParaRPr>
            </a:p>
          </p:txBody>
        </p:sp>
        <p:sp>
          <p:nvSpPr>
            <p:cNvPr id="379" name="Google Shape;379;p14"/>
            <p:cNvSpPr/>
            <p:nvPr/>
          </p:nvSpPr>
          <p:spPr>
            <a:xfrm>
              <a:off x="3852065" y="3611056"/>
              <a:ext cx="41400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Arial"/>
                  <a:ea typeface="Arial"/>
                  <a:cs typeface="Arial"/>
                  <a:sym typeface="Arial"/>
                </a:rPr>
                <a:t>Con la </a:t>
              </a:r>
              <a:r>
                <a:rPr i="1" lang="es-ES" sz="1200">
                  <a:solidFill>
                    <a:schemeClr val="dk1"/>
                  </a:solidFill>
                  <a:latin typeface="Arial"/>
                  <a:ea typeface="Arial"/>
                  <a:cs typeface="Arial"/>
                  <a:sym typeface="Arial"/>
                </a:rPr>
                <a:t>integración horizontal</a:t>
              </a:r>
              <a:r>
                <a:rPr lang="es-ES" sz="1200">
                  <a:solidFill>
                    <a:schemeClr val="dk1"/>
                  </a:solidFill>
                  <a:latin typeface="Arial"/>
                  <a:ea typeface="Arial"/>
                  <a:cs typeface="Arial"/>
                  <a:sym typeface="Arial"/>
                </a:rPr>
                <a:t>, los procesos están estrechamente integrados en el "nivel de campo“: en la planta de producción, en múltiples instalaciones de producción, y en toda la cadena de suministro. Con la </a:t>
              </a:r>
              <a:r>
                <a:rPr i="1" lang="es-ES" sz="1200">
                  <a:solidFill>
                    <a:schemeClr val="dk1"/>
                  </a:solidFill>
                  <a:latin typeface="Arial"/>
                  <a:ea typeface="Arial"/>
                  <a:cs typeface="Arial"/>
                  <a:sym typeface="Arial"/>
                </a:rPr>
                <a:t>integración vertical</a:t>
              </a:r>
              <a:r>
                <a:rPr lang="es-ES" sz="1200">
                  <a:solidFill>
                    <a:schemeClr val="dk1"/>
                  </a:solidFill>
                  <a:latin typeface="Arial"/>
                  <a:ea typeface="Arial"/>
                  <a:cs typeface="Arial"/>
                  <a:sym typeface="Arial"/>
                </a:rPr>
                <a:t>, todas las capas de una organización están unidas y los datos fluyen libremente desde la planta de producción a las oficinas administrativas y de nuevo hacia la planta</a:t>
              </a:r>
              <a:endParaRPr/>
            </a:p>
          </p:txBody>
        </p:sp>
      </p:grpSp>
      <p:grpSp>
        <p:nvGrpSpPr>
          <p:cNvPr id="380" name="Google Shape;380;p14"/>
          <p:cNvGrpSpPr/>
          <p:nvPr/>
        </p:nvGrpSpPr>
        <p:grpSpPr>
          <a:xfrm>
            <a:off x="4752000" y="1413748"/>
            <a:ext cx="4140000" cy="1761514"/>
            <a:chOff x="3852065" y="3053943"/>
            <a:chExt cx="4441439" cy="1761514"/>
          </a:xfrm>
        </p:grpSpPr>
        <p:sp>
          <p:nvSpPr>
            <p:cNvPr id="381" name="Google Shape;381;p14"/>
            <p:cNvSpPr/>
            <p:nvPr/>
          </p:nvSpPr>
          <p:spPr>
            <a:xfrm>
              <a:off x="3852065" y="3053943"/>
              <a:ext cx="4441439" cy="30777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Arial"/>
                  <a:ea typeface="Arial"/>
                  <a:cs typeface="Arial"/>
                  <a:sym typeface="Arial"/>
                </a:rPr>
                <a:t>Computación en la nube</a:t>
              </a:r>
              <a:endParaRPr sz="1292">
                <a:solidFill>
                  <a:schemeClr val="dk1"/>
                </a:solidFill>
                <a:latin typeface="Calibri"/>
                <a:ea typeface="Calibri"/>
                <a:cs typeface="Calibri"/>
                <a:sym typeface="Calibri"/>
              </a:endParaRPr>
            </a:p>
          </p:txBody>
        </p:sp>
        <p:sp>
          <p:nvSpPr>
            <p:cNvPr id="382" name="Google Shape;382;p14"/>
            <p:cNvSpPr/>
            <p:nvPr/>
          </p:nvSpPr>
          <p:spPr>
            <a:xfrm>
              <a:off x="3852065" y="3430462"/>
              <a:ext cx="4441439"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Arial"/>
                  <a:ea typeface="Arial"/>
                  <a:cs typeface="Arial"/>
                  <a:sym typeface="Arial"/>
                </a:rPr>
                <a:t>La tecnología en la nube de hoy brinda la base para las tecnologías más avanzadas, desde IA y machine learning hasta la integración de IoT, y les da a las empresas los medios para innovar. Los datos que alimentan las tecnologías de la Industria 4.0 residen en la nube, y los sistemas ciberfísicos que están en el centro de la Industria 4.0 utilizan la nube para comunicarse y coordinarse en tiempo real.  </a:t>
              </a:r>
              <a:endParaRPr/>
            </a:p>
          </p:txBody>
        </p:sp>
      </p:grpSp>
      <p:grpSp>
        <p:nvGrpSpPr>
          <p:cNvPr id="383" name="Google Shape;383;p14"/>
          <p:cNvGrpSpPr/>
          <p:nvPr/>
        </p:nvGrpSpPr>
        <p:grpSpPr>
          <a:xfrm>
            <a:off x="4752000" y="4267381"/>
            <a:ext cx="4140000" cy="1719320"/>
            <a:chOff x="3852065" y="3276731"/>
            <a:chExt cx="4140000" cy="1719320"/>
          </a:xfrm>
        </p:grpSpPr>
        <p:sp>
          <p:nvSpPr>
            <p:cNvPr id="384" name="Google Shape;384;p14"/>
            <p:cNvSpPr/>
            <p:nvPr/>
          </p:nvSpPr>
          <p:spPr>
            <a:xfrm>
              <a:off x="3852065" y="3276731"/>
              <a:ext cx="4140000" cy="30777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Arial"/>
                  <a:ea typeface="Arial"/>
                  <a:cs typeface="Arial"/>
                  <a:sym typeface="Arial"/>
                </a:rPr>
                <a:t>Sistema Ciberfísicos</a:t>
              </a:r>
              <a:endParaRPr b="1" sz="1400">
                <a:solidFill>
                  <a:schemeClr val="dk1"/>
                </a:solidFill>
                <a:latin typeface="Arial"/>
                <a:ea typeface="Arial"/>
                <a:cs typeface="Arial"/>
                <a:sym typeface="Arial"/>
              </a:endParaRPr>
            </a:p>
          </p:txBody>
        </p:sp>
        <p:sp>
          <p:nvSpPr>
            <p:cNvPr id="385" name="Google Shape;385;p14"/>
            <p:cNvSpPr/>
            <p:nvPr/>
          </p:nvSpPr>
          <p:spPr>
            <a:xfrm>
              <a:off x="3852065" y="3611056"/>
              <a:ext cx="414000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Arial"/>
                  <a:ea typeface="Arial"/>
                  <a:cs typeface="Arial"/>
                  <a:sym typeface="Arial"/>
                </a:rPr>
                <a:t>Un sistema ciber-físico o CPS (</a:t>
              </a:r>
              <a:r>
                <a:rPr b="1" lang="es-ES" sz="1200">
                  <a:solidFill>
                    <a:schemeClr val="dk1"/>
                  </a:solidFill>
                  <a:latin typeface="Arial"/>
                  <a:ea typeface="Arial"/>
                  <a:cs typeface="Arial"/>
                  <a:sym typeface="Arial"/>
                </a:rPr>
                <a:t>Cyber-Physical System</a:t>
              </a:r>
              <a:r>
                <a:rPr lang="es-ES" sz="1200">
                  <a:solidFill>
                    <a:schemeClr val="dk1"/>
                  </a:solidFill>
                  <a:latin typeface="Arial"/>
                  <a:ea typeface="Arial"/>
                  <a:cs typeface="Arial"/>
                  <a:sym typeface="Arial"/>
                </a:rPr>
                <a:t>) integra capacidades de </a:t>
              </a:r>
              <a:r>
                <a:rPr b="1" lang="es-ES" sz="1200">
                  <a:solidFill>
                    <a:schemeClr val="dk1"/>
                  </a:solidFill>
                  <a:latin typeface="Arial"/>
                  <a:ea typeface="Arial"/>
                  <a:cs typeface="Arial"/>
                  <a:sym typeface="Arial"/>
                </a:rPr>
                <a:t>computación</a:t>
              </a:r>
              <a:r>
                <a:rPr lang="es-ES" sz="1200">
                  <a:solidFill>
                    <a:schemeClr val="dk1"/>
                  </a:solidFill>
                  <a:latin typeface="Arial"/>
                  <a:ea typeface="Arial"/>
                  <a:cs typeface="Arial"/>
                  <a:sym typeface="Arial"/>
                </a:rPr>
                <a:t>, </a:t>
              </a:r>
              <a:r>
                <a:rPr b="1" lang="es-ES" sz="1200">
                  <a:solidFill>
                    <a:schemeClr val="dk1"/>
                  </a:solidFill>
                  <a:latin typeface="Arial"/>
                  <a:ea typeface="Arial"/>
                  <a:cs typeface="Arial"/>
                  <a:sym typeface="Arial"/>
                </a:rPr>
                <a:t>almacenamiento</a:t>
              </a:r>
              <a:r>
                <a:rPr lang="es-ES" sz="1200">
                  <a:solidFill>
                    <a:schemeClr val="dk1"/>
                  </a:solidFill>
                  <a:latin typeface="Arial"/>
                  <a:ea typeface="Arial"/>
                  <a:cs typeface="Arial"/>
                  <a:sym typeface="Arial"/>
                </a:rPr>
                <a:t> y </a:t>
              </a:r>
              <a:r>
                <a:rPr b="1" lang="es-ES" sz="1200">
                  <a:solidFill>
                    <a:schemeClr val="dk1"/>
                  </a:solidFill>
                  <a:latin typeface="Arial"/>
                  <a:ea typeface="Arial"/>
                  <a:cs typeface="Arial"/>
                  <a:sym typeface="Arial"/>
                </a:rPr>
                <a:t>comunicación</a:t>
              </a:r>
              <a:r>
                <a:rPr lang="es-ES" sz="1200">
                  <a:solidFill>
                    <a:schemeClr val="dk1"/>
                  </a:solidFill>
                  <a:latin typeface="Arial"/>
                  <a:ea typeface="Arial"/>
                  <a:cs typeface="Arial"/>
                  <a:sym typeface="Arial"/>
                </a:rPr>
                <a:t> junto con capacidades de </a:t>
              </a:r>
              <a:r>
                <a:rPr b="1" lang="es-ES" sz="1200">
                  <a:solidFill>
                    <a:schemeClr val="dk1"/>
                  </a:solidFill>
                  <a:latin typeface="Arial"/>
                  <a:ea typeface="Arial"/>
                  <a:cs typeface="Arial"/>
                  <a:sym typeface="Arial"/>
                </a:rPr>
                <a:t>seguimiento</a:t>
              </a:r>
              <a:r>
                <a:rPr lang="es-ES" sz="1200">
                  <a:solidFill>
                    <a:schemeClr val="dk1"/>
                  </a:solidFill>
                  <a:latin typeface="Arial"/>
                  <a:ea typeface="Arial"/>
                  <a:cs typeface="Arial"/>
                  <a:sym typeface="Arial"/>
                </a:rPr>
                <a:t> y/o </a:t>
              </a:r>
              <a:r>
                <a:rPr b="1" lang="es-ES" sz="1200">
                  <a:solidFill>
                    <a:schemeClr val="dk1"/>
                  </a:solidFill>
                  <a:latin typeface="Arial"/>
                  <a:ea typeface="Arial"/>
                  <a:cs typeface="Arial"/>
                  <a:sym typeface="Arial"/>
                </a:rPr>
                <a:t>control</a:t>
              </a:r>
              <a:r>
                <a:rPr lang="es-ES" sz="1200">
                  <a:solidFill>
                    <a:schemeClr val="dk1"/>
                  </a:solidFill>
                  <a:latin typeface="Arial"/>
                  <a:ea typeface="Arial"/>
                  <a:cs typeface="Arial"/>
                  <a:sym typeface="Arial"/>
                </a:rPr>
                <a:t> de objetos en el mundo físico. Los sistemas ciber-físicos están, normalmente, conectados entre sí y a su vez conectados con el mundo virtual de las redes digitales globales.</a:t>
              </a:r>
              <a:r>
                <a:rPr lang="es-ES" sz="1200">
                  <a:solidFill>
                    <a:srgbClr val="000000"/>
                  </a:solidFill>
                  <a:latin typeface="Arial"/>
                  <a:ea typeface="Arial"/>
                  <a:cs typeface="Arial"/>
                  <a:sym typeface="Arial"/>
                </a:rPr>
                <a:t> Integra la </a:t>
              </a:r>
              <a:r>
                <a:rPr b="1" lang="es-ES" sz="1200">
                  <a:solidFill>
                    <a:srgbClr val="000000"/>
                  </a:solidFill>
                  <a:latin typeface="Arial"/>
                  <a:ea typeface="Arial"/>
                  <a:cs typeface="Arial"/>
                  <a:sym typeface="Arial"/>
                </a:rPr>
                <a:t>computación</a:t>
              </a:r>
              <a:r>
                <a:rPr lang="es-ES" sz="1200">
                  <a:solidFill>
                    <a:srgbClr val="000000"/>
                  </a:solidFill>
                  <a:latin typeface="Arial"/>
                  <a:ea typeface="Arial"/>
                  <a:cs typeface="Arial"/>
                  <a:sym typeface="Arial"/>
                </a:rPr>
                <a:t> con los procesos </a:t>
              </a:r>
              <a:r>
                <a:rPr b="1" lang="es-ES" sz="1200">
                  <a:solidFill>
                    <a:srgbClr val="000000"/>
                  </a:solidFill>
                  <a:latin typeface="Arial"/>
                  <a:ea typeface="Arial"/>
                  <a:cs typeface="Arial"/>
                  <a:sym typeface="Arial"/>
                </a:rPr>
                <a:t>físicos.</a:t>
              </a:r>
              <a:r>
                <a:rPr lang="es-ES" sz="1200">
                  <a:solidFill>
                    <a:srgbClr val="000000"/>
                  </a:solidFill>
                  <a:latin typeface="Arial"/>
                  <a:ea typeface="Arial"/>
                  <a:cs typeface="Arial"/>
                  <a:sym typeface="Arial"/>
                </a:rPr>
                <a:t> </a:t>
              </a:r>
              <a:endParaRPr sz="1200">
                <a:solidFill>
                  <a:schemeClr val="dk1"/>
                </a:solidFill>
                <a:latin typeface="Arial"/>
                <a:ea typeface="Arial"/>
                <a:cs typeface="Arial"/>
                <a:sym typeface="Arial"/>
              </a:endParaRPr>
            </a:p>
          </p:txBody>
        </p:sp>
      </p:grpSp>
      <p:pic>
        <p:nvPicPr>
          <p:cNvPr id="386" name="Google Shape;386;p14"/>
          <p:cNvPicPr preferRelativeResize="0"/>
          <p:nvPr/>
        </p:nvPicPr>
        <p:blipFill rotWithShape="1">
          <a:blip r:embed="rId3">
            <a:alphaModFix/>
          </a:blip>
          <a:srcRect b="0" l="0" r="0" t="0"/>
          <a:stretch/>
        </p:blipFill>
        <p:spPr>
          <a:xfrm>
            <a:off x="6300192" y="3179782"/>
            <a:ext cx="1779251" cy="1087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5"/>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93" name="Google Shape;393;p15"/>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TECNOLOGIAS DE LA INDUTRIA 4.0 </a:t>
            </a:r>
            <a:endParaRPr/>
          </a:p>
        </p:txBody>
      </p:sp>
      <p:grpSp>
        <p:nvGrpSpPr>
          <p:cNvPr id="394" name="Google Shape;394;p15"/>
          <p:cNvGrpSpPr/>
          <p:nvPr/>
        </p:nvGrpSpPr>
        <p:grpSpPr>
          <a:xfrm>
            <a:off x="252000" y="1483901"/>
            <a:ext cx="4140000" cy="2062104"/>
            <a:chOff x="3773073" y="3271982"/>
            <a:chExt cx="4572000" cy="2062104"/>
          </a:xfrm>
        </p:grpSpPr>
        <p:sp>
          <p:nvSpPr>
            <p:cNvPr id="395" name="Google Shape;395;p15"/>
            <p:cNvSpPr/>
            <p:nvPr/>
          </p:nvSpPr>
          <p:spPr>
            <a:xfrm>
              <a:off x="3773073" y="3271982"/>
              <a:ext cx="4572000" cy="324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Arial"/>
                  <a:ea typeface="Arial"/>
                  <a:cs typeface="Arial"/>
                  <a:sym typeface="Arial"/>
                </a:rPr>
                <a:t>Robots autónomos</a:t>
              </a:r>
              <a:endParaRPr sz="1292">
                <a:solidFill>
                  <a:schemeClr val="dk1"/>
                </a:solidFill>
                <a:latin typeface="Calibri"/>
                <a:ea typeface="Calibri"/>
                <a:cs typeface="Calibri"/>
                <a:sym typeface="Calibri"/>
              </a:endParaRPr>
            </a:p>
          </p:txBody>
        </p:sp>
        <p:sp>
          <p:nvSpPr>
            <p:cNvPr id="396" name="Google Shape;396;p15"/>
            <p:cNvSpPr/>
            <p:nvPr/>
          </p:nvSpPr>
          <p:spPr>
            <a:xfrm>
              <a:off x="3773073" y="3579760"/>
              <a:ext cx="4572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Arial"/>
                  <a:ea typeface="Arial"/>
                  <a:cs typeface="Arial"/>
                  <a:sym typeface="Arial"/>
                </a:rPr>
                <a:t>Programados para realizar tareas con mínima intervención humana, los robots autónomos varían mucho en tamaño y función, desde drones para escaneo de inventario hasta robots móviles autónomos para operaciones de pick and place. Equipados con software de vanguardia, IA, sensores y visión artificial, estos robots son capaces de realizar tareas difíciles y delicadas, y pueden reconocer, analizar y actuar sobre la información que reciben de su entorno.   </a:t>
              </a:r>
              <a:endParaRPr/>
            </a:p>
          </p:txBody>
        </p:sp>
      </p:grpSp>
      <p:grpSp>
        <p:nvGrpSpPr>
          <p:cNvPr id="397" name="Google Shape;397;p15"/>
          <p:cNvGrpSpPr/>
          <p:nvPr/>
        </p:nvGrpSpPr>
        <p:grpSpPr>
          <a:xfrm>
            <a:off x="4602832" y="1480012"/>
            <a:ext cx="4140000" cy="2360339"/>
            <a:chOff x="3852065" y="3276731"/>
            <a:chExt cx="4572000" cy="2088651"/>
          </a:xfrm>
        </p:grpSpPr>
        <p:sp>
          <p:nvSpPr>
            <p:cNvPr id="398" name="Google Shape;398;p15"/>
            <p:cNvSpPr/>
            <p:nvPr/>
          </p:nvSpPr>
          <p:spPr>
            <a:xfrm>
              <a:off x="3852065" y="3276731"/>
              <a:ext cx="4572000" cy="286706"/>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Arial"/>
                  <a:ea typeface="Arial"/>
                  <a:cs typeface="Arial"/>
                  <a:sym typeface="Arial"/>
                </a:rPr>
                <a:t>Simulación/gemelos digitales</a:t>
              </a:r>
              <a:endParaRPr sz="1292">
                <a:solidFill>
                  <a:schemeClr val="dk1"/>
                </a:solidFill>
                <a:latin typeface="Calibri"/>
                <a:ea typeface="Calibri"/>
                <a:cs typeface="Calibri"/>
                <a:sym typeface="Calibri"/>
              </a:endParaRPr>
            </a:p>
          </p:txBody>
        </p:sp>
        <p:sp>
          <p:nvSpPr>
            <p:cNvPr id="399" name="Google Shape;399;p15"/>
            <p:cNvSpPr/>
            <p:nvPr/>
          </p:nvSpPr>
          <p:spPr>
            <a:xfrm>
              <a:off x="3852065" y="3611056"/>
              <a:ext cx="4572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Arial"/>
                  <a:ea typeface="Arial"/>
                  <a:cs typeface="Arial"/>
                  <a:sym typeface="Arial"/>
                </a:rPr>
                <a:t>un gemelo</a:t>
              </a:r>
              <a:r>
                <a:rPr lang="es-ES" sz="1200" u="sng">
                  <a:solidFill>
                    <a:schemeClr val="dk1"/>
                  </a:solidFill>
                  <a:latin typeface="Arial"/>
                  <a:ea typeface="Arial"/>
                  <a:cs typeface="Arial"/>
                  <a:sym typeface="Arial"/>
                  <a:hlinkClick r:id="rId3">
                    <a:extLst>
                      <a:ext uri="{A12FA001-AC4F-418D-AE19-62706E023703}">
                        <ahyp:hlinkClr val="tx"/>
                      </a:ext>
                    </a:extLst>
                  </a:hlinkClick>
                </a:rPr>
                <a:t> </a:t>
              </a:r>
              <a:r>
                <a:rPr lang="es-ES" sz="1200">
                  <a:solidFill>
                    <a:schemeClr val="dk1"/>
                  </a:solidFill>
                  <a:latin typeface="Arial"/>
                  <a:ea typeface="Arial"/>
                  <a:cs typeface="Arial"/>
                  <a:sym typeface="Arial"/>
                </a:rPr>
                <a:t>digital es una simulación virtual de una máquina, producto, proceso o sistema del mundo real basado en datos de sensores de IoT. Este componente central de la Industria 4.0 le permite a las empresas comprender, analizar y mejorar el rendimiento y el mantenimiento de los sistemas y productos industriales. Un operador de activos, por ejemplo, puede usar un gemelo digital para identificar una pieza específica que funciona mal, prever problemas potenciales y mejorar el tiempo productivo.     </a:t>
              </a:r>
              <a:endParaRPr/>
            </a:p>
          </p:txBody>
        </p:sp>
      </p:grpSp>
      <p:grpSp>
        <p:nvGrpSpPr>
          <p:cNvPr id="400" name="Google Shape;400;p15"/>
          <p:cNvGrpSpPr/>
          <p:nvPr/>
        </p:nvGrpSpPr>
        <p:grpSpPr>
          <a:xfrm>
            <a:off x="252000" y="3567759"/>
            <a:ext cx="4140000" cy="620558"/>
            <a:chOff x="3852065" y="3276730"/>
            <a:chExt cx="4572000" cy="620558"/>
          </a:xfrm>
        </p:grpSpPr>
        <p:sp>
          <p:nvSpPr>
            <p:cNvPr id="401" name="Google Shape;401;p15"/>
            <p:cNvSpPr/>
            <p:nvPr/>
          </p:nvSpPr>
          <p:spPr>
            <a:xfrm>
              <a:off x="3852065" y="3276730"/>
              <a:ext cx="4572000" cy="324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Arial"/>
                  <a:ea typeface="Arial"/>
                  <a:cs typeface="Arial"/>
                  <a:sym typeface="Arial"/>
                </a:rPr>
                <a:t>Robots colaborativos</a:t>
              </a:r>
              <a:endParaRPr sz="1292">
                <a:solidFill>
                  <a:schemeClr val="dk1"/>
                </a:solidFill>
                <a:latin typeface="Calibri"/>
                <a:ea typeface="Calibri"/>
                <a:cs typeface="Calibri"/>
                <a:sym typeface="Calibri"/>
              </a:endParaRPr>
            </a:p>
          </p:txBody>
        </p:sp>
        <p:sp>
          <p:nvSpPr>
            <p:cNvPr id="402" name="Google Shape;402;p15"/>
            <p:cNvSpPr/>
            <p:nvPr/>
          </p:nvSpPr>
          <p:spPr>
            <a:xfrm>
              <a:off x="3852065" y="3611056"/>
              <a:ext cx="4572000"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s-ES" sz="1400">
                  <a:solidFill>
                    <a:srgbClr val="000000"/>
                  </a:solidFill>
                  <a:latin typeface="Calibri"/>
                  <a:ea typeface="Calibri"/>
                  <a:cs typeface="Calibri"/>
                  <a:sym typeface="Calibri"/>
                </a:rPr>
                <a:t>Compartición espacio humanos y máquinas.</a:t>
              </a:r>
              <a:endParaRPr/>
            </a:p>
          </p:txBody>
        </p:sp>
      </p:grpSp>
      <p:pic>
        <p:nvPicPr>
          <p:cNvPr descr="D:\Users\104157\Desktop\EIDDSGA\Das\1211TecnaInd_500.jpg" id="403" name="Google Shape;403;p15"/>
          <p:cNvPicPr preferRelativeResize="0"/>
          <p:nvPr/>
        </p:nvPicPr>
        <p:blipFill rotWithShape="1">
          <a:blip r:embed="rId4">
            <a:alphaModFix/>
          </a:blip>
          <a:srcRect b="18014" l="0" r="0" t="21494"/>
          <a:stretch/>
        </p:blipFill>
        <p:spPr>
          <a:xfrm>
            <a:off x="323528" y="4250954"/>
            <a:ext cx="4068472" cy="1524988"/>
          </a:xfrm>
          <a:prstGeom prst="rect">
            <a:avLst/>
          </a:prstGeom>
          <a:noFill/>
          <a:ln>
            <a:noFill/>
          </a:ln>
        </p:spPr>
      </p:pic>
      <p:pic>
        <p:nvPicPr>
          <p:cNvPr id="404" name="Google Shape;404;p15"/>
          <p:cNvPicPr preferRelativeResize="0"/>
          <p:nvPr/>
        </p:nvPicPr>
        <p:blipFill rotWithShape="1">
          <a:blip r:embed="rId5">
            <a:alphaModFix/>
          </a:blip>
          <a:srcRect b="0" l="0" r="0" t="0"/>
          <a:stretch/>
        </p:blipFill>
        <p:spPr>
          <a:xfrm>
            <a:off x="4603626" y="3813686"/>
            <a:ext cx="4140000" cy="23257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6"/>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10" name="Google Shape;410;p16"/>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TECNOLOGIAS DE LA INDUTRIA 4.0 </a:t>
            </a:r>
            <a:endParaRPr/>
          </a:p>
        </p:txBody>
      </p:sp>
      <p:pic>
        <p:nvPicPr>
          <p:cNvPr id="411" name="Google Shape;411;p16"/>
          <p:cNvPicPr preferRelativeResize="0"/>
          <p:nvPr/>
        </p:nvPicPr>
        <p:blipFill rotWithShape="1">
          <a:blip r:embed="rId3">
            <a:alphaModFix/>
          </a:blip>
          <a:srcRect b="0" l="0" r="0" t="0"/>
          <a:stretch/>
        </p:blipFill>
        <p:spPr>
          <a:xfrm>
            <a:off x="467544" y="4199169"/>
            <a:ext cx="3376982" cy="1773315"/>
          </a:xfrm>
          <a:prstGeom prst="rect">
            <a:avLst/>
          </a:prstGeom>
          <a:noFill/>
          <a:ln>
            <a:noFill/>
          </a:ln>
        </p:spPr>
      </p:pic>
      <p:grpSp>
        <p:nvGrpSpPr>
          <p:cNvPr id="412" name="Google Shape;412;p16"/>
          <p:cNvGrpSpPr/>
          <p:nvPr/>
        </p:nvGrpSpPr>
        <p:grpSpPr>
          <a:xfrm>
            <a:off x="252000" y="1556520"/>
            <a:ext cx="4140000" cy="2642649"/>
            <a:chOff x="3852065" y="3276731"/>
            <a:chExt cx="3528392" cy="2642649"/>
          </a:xfrm>
        </p:grpSpPr>
        <p:sp>
          <p:nvSpPr>
            <p:cNvPr id="413" name="Google Shape;413;p16"/>
            <p:cNvSpPr/>
            <p:nvPr/>
          </p:nvSpPr>
          <p:spPr>
            <a:xfrm>
              <a:off x="3852065" y="3276731"/>
              <a:ext cx="3528392" cy="30777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Arial"/>
                  <a:ea typeface="Arial"/>
                  <a:cs typeface="Arial"/>
                  <a:sym typeface="Arial"/>
                </a:rPr>
                <a:t>Realidad aumentada</a:t>
              </a:r>
              <a:endParaRPr sz="1292">
                <a:solidFill>
                  <a:schemeClr val="dk1"/>
                </a:solidFill>
                <a:latin typeface="Calibri"/>
                <a:ea typeface="Calibri"/>
                <a:cs typeface="Calibri"/>
                <a:sym typeface="Calibri"/>
              </a:endParaRPr>
            </a:p>
          </p:txBody>
        </p:sp>
        <p:sp>
          <p:nvSpPr>
            <p:cNvPr id="414" name="Google Shape;414;p16"/>
            <p:cNvSpPr/>
            <p:nvPr/>
          </p:nvSpPr>
          <p:spPr>
            <a:xfrm>
              <a:off x="3852065" y="3611056"/>
              <a:ext cx="352839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Arial"/>
                  <a:ea typeface="Arial"/>
                  <a:cs typeface="Arial"/>
                  <a:sym typeface="Arial"/>
                </a:rPr>
                <a:t>la realidad aumentada generalmente superpone el contenido digital a un entorno real. Con un sistema de RA, los empleados utilizan anteojos inteligentes o dispositivos móviles para visualizar datos de IoT en tiempo real, piezas digitalizadas, instrucciones de reparación o montaje, contenido de formación  y más todo a la vez que observan un objeto físico como una pieza de equipamiento o un producto .La AR tiene importantes aplicaciones para el mantenimiento, el servicio y la garantía de calidad, así como para la capacitación y la seguridad de los técnicos.  </a:t>
              </a:r>
              <a:endParaRPr/>
            </a:p>
          </p:txBody>
        </p:sp>
      </p:grpSp>
      <p:grpSp>
        <p:nvGrpSpPr>
          <p:cNvPr id="415" name="Google Shape;415;p16"/>
          <p:cNvGrpSpPr/>
          <p:nvPr/>
        </p:nvGrpSpPr>
        <p:grpSpPr>
          <a:xfrm>
            <a:off x="4716016" y="1521186"/>
            <a:ext cx="4175984" cy="2308651"/>
            <a:chOff x="3852065" y="3241397"/>
            <a:chExt cx="4175984" cy="2308651"/>
          </a:xfrm>
        </p:grpSpPr>
        <p:sp>
          <p:nvSpPr>
            <p:cNvPr id="416" name="Google Shape;416;p16"/>
            <p:cNvSpPr/>
            <p:nvPr/>
          </p:nvSpPr>
          <p:spPr>
            <a:xfrm>
              <a:off x="3888049" y="3241397"/>
              <a:ext cx="4140000" cy="30777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Arial"/>
                  <a:ea typeface="Arial"/>
                  <a:cs typeface="Arial"/>
                  <a:sym typeface="Arial"/>
                </a:rPr>
                <a:t>Internet de las cosas industrial (IIoT)</a:t>
              </a:r>
              <a:endParaRPr sz="1292">
                <a:solidFill>
                  <a:schemeClr val="dk1"/>
                </a:solidFill>
                <a:latin typeface="Calibri"/>
                <a:ea typeface="Calibri"/>
                <a:cs typeface="Calibri"/>
                <a:sym typeface="Calibri"/>
              </a:endParaRPr>
            </a:p>
          </p:txBody>
        </p:sp>
        <p:sp>
          <p:nvSpPr>
            <p:cNvPr id="417" name="Google Shape;417;p16"/>
            <p:cNvSpPr/>
            <p:nvPr/>
          </p:nvSpPr>
          <p:spPr>
            <a:xfrm>
              <a:off x="3852065" y="3611056"/>
              <a:ext cx="417550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Arial"/>
                  <a:ea typeface="Arial"/>
                  <a:cs typeface="Arial"/>
                  <a:sym typeface="Arial"/>
                </a:rPr>
                <a:t>La mayoría de las cosas físicas de la Industria 4.0 (dispositivos, robots, maquinaria, equipamiento, productos)  utilizan sensores y etiquetas RFID para proporcionar datos en tiempo real sobre su estado, rendimiento o ubicación. Esta tecnología permite a las empresas operar cadenas de suministro más fluidas; diseñar y modificar productos rápidamente; evitar el tiempo de inactividad del equipamiento; mantenerse al tanto de las preferencias del consumidor; hacer seguimiento de productos e inventario…</a:t>
              </a:r>
              <a:endParaRPr sz="1200">
                <a:solidFill>
                  <a:schemeClr val="dk1"/>
                </a:solidFill>
                <a:latin typeface="Arial"/>
                <a:ea typeface="Arial"/>
                <a:cs typeface="Arial"/>
                <a:sym typeface="Arial"/>
              </a:endParaRPr>
            </a:p>
          </p:txBody>
        </p:sp>
      </p:grpSp>
      <p:grpSp>
        <p:nvGrpSpPr>
          <p:cNvPr id="418" name="Google Shape;418;p16"/>
          <p:cNvGrpSpPr/>
          <p:nvPr/>
        </p:nvGrpSpPr>
        <p:grpSpPr>
          <a:xfrm>
            <a:off x="4686275" y="4004645"/>
            <a:ext cx="4140000" cy="2088651"/>
            <a:chOff x="3852065" y="3276731"/>
            <a:chExt cx="4572000" cy="2088651"/>
          </a:xfrm>
        </p:grpSpPr>
        <p:sp>
          <p:nvSpPr>
            <p:cNvPr id="419" name="Google Shape;419;p16"/>
            <p:cNvSpPr/>
            <p:nvPr/>
          </p:nvSpPr>
          <p:spPr>
            <a:xfrm>
              <a:off x="3852065" y="3276731"/>
              <a:ext cx="4572000" cy="30777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Arial"/>
                  <a:ea typeface="Arial"/>
                  <a:cs typeface="Arial"/>
                  <a:sym typeface="Arial"/>
                </a:rPr>
                <a:t>Fabricación aditiva/impresión 3D</a:t>
              </a:r>
              <a:endParaRPr sz="1292">
                <a:solidFill>
                  <a:schemeClr val="dk1"/>
                </a:solidFill>
                <a:latin typeface="Calibri"/>
                <a:ea typeface="Calibri"/>
                <a:cs typeface="Calibri"/>
                <a:sym typeface="Calibri"/>
              </a:endParaRPr>
            </a:p>
          </p:txBody>
        </p:sp>
        <p:sp>
          <p:nvSpPr>
            <p:cNvPr id="420" name="Google Shape;420;p16"/>
            <p:cNvSpPr/>
            <p:nvPr/>
          </p:nvSpPr>
          <p:spPr>
            <a:xfrm>
              <a:off x="3852065" y="3611056"/>
              <a:ext cx="4572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Arial"/>
                  <a:ea typeface="Arial"/>
                  <a:cs typeface="Arial"/>
                  <a:sym typeface="Arial"/>
                </a:rPr>
                <a:t>Inicialmente era una herramienta para hacer prototipos rápidos. Ahora ahora ofrece otras aplicaciones: desde la personalización en masa hasta la fabricación distribuida. Con la impresión 3D, las piezas y los productos pueden almacenarse como archivos de diseño en inventarios virtuales e imprimirse bajo demanda en el punto de necesidad.  Hay cada vez más bases de filamentos: metales, polímeros de alto rendimiento, cerámica, e incluso biomateriales. </a:t>
              </a:r>
              <a:endParaRPr/>
            </a:p>
          </p:txBody>
        </p:sp>
      </p:grpSp>
      <p:pic>
        <p:nvPicPr>
          <p:cNvPr descr="magen relacionada" id="421" name="Google Shape;421;p16"/>
          <p:cNvPicPr preferRelativeResize="0"/>
          <p:nvPr/>
        </p:nvPicPr>
        <p:blipFill rotWithShape="1">
          <a:blip r:embed="rId4">
            <a:alphaModFix/>
          </a:blip>
          <a:srcRect b="0" l="12612" r="13423" t="0"/>
          <a:stretch/>
        </p:blipFill>
        <p:spPr>
          <a:xfrm>
            <a:off x="6987165" y="4591635"/>
            <a:ext cx="1839110" cy="16561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7"/>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428" name="Google Shape;428;p17"/>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INDUSTRIA 4.0: y en nuestro entorno más cercano…</a:t>
            </a:r>
            <a:endParaRPr/>
          </a:p>
        </p:txBody>
      </p:sp>
      <p:sp>
        <p:nvSpPr>
          <p:cNvPr id="429" name="Google Shape;429;p17"/>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30" name="Google Shape;430;p17"/>
          <p:cNvSpPr/>
          <p:nvPr/>
        </p:nvSpPr>
        <p:spPr>
          <a:xfrm>
            <a:off x="252000" y="4745592"/>
            <a:ext cx="8640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dk1"/>
                </a:solidFill>
                <a:latin typeface="Calibri"/>
                <a:ea typeface="Calibri"/>
                <a:cs typeface="Calibri"/>
                <a:sym typeface="Calibri"/>
              </a:rPr>
              <a:t>Necesidad de una metodología</a:t>
            </a:r>
            <a:r>
              <a:rPr lang="es-ES" sz="1800">
                <a:solidFill>
                  <a:schemeClr val="dk1"/>
                </a:solidFill>
                <a:latin typeface="Calibri"/>
                <a:ea typeface="Calibri"/>
                <a:cs typeface="Calibri"/>
                <a:sym typeface="Calibri"/>
              </a:rPr>
              <a:t>, para el</a:t>
            </a:r>
            <a:r>
              <a:rPr b="1" lang="es-ES" sz="1800">
                <a:solidFill>
                  <a:schemeClr val="dk1"/>
                </a:solidFill>
                <a:latin typeface="Calibri"/>
                <a:ea typeface="Calibri"/>
                <a:cs typeface="Calibri"/>
                <a:sym typeface="Calibri"/>
              </a:rPr>
              <a:t> </a:t>
            </a:r>
            <a:r>
              <a:rPr lang="es-ES" sz="1800">
                <a:solidFill>
                  <a:schemeClr val="dk1"/>
                </a:solidFill>
                <a:latin typeface="Calibri"/>
                <a:ea typeface="Calibri"/>
                <a:cs typeface="Calibri"/>
                <a:sym typeface="Calibri"/>
              </a:rPr>
              <a:t>desarrollo de software de control de procesos industriales, que incluya todas las fases desde el análisis, pasando por el diseño, hasta la implementación y explotación</a:t>
            </a:r>
            <a:endParaRPr/>
          </a:p>
        </p:txBody>
      </p:sp>
      <p:grpSp>
        <p:nvGrpSpPr>
          <p:cNvPr id="431" name="Google Shape;431;p17"/>
          <p:cNvGrpSpPr/>
          <p:nvPr/>
        </p:nvGrpSpPr>
        <p:grpSpPr>
          <a:xfrm>
            <a:off x="327169" y="1988840"/>
            <a:ext cx="5763919" cy="2385216"/>
            <a:chOff x="252413" y="1772816"/>
            <a:chExt cx="5763919" cy="2385216"/>
          </a:xfrm>
        </p:grpSpPr>
        <p:sp>
          <p:nvSpPr>
            <p:cNvPr id="432" name="Google Shape;432;p17"/>
            <p:cNvSpPr txBox="1"/>
            <p:nvPr/>
          </p:nvSpPr>
          <p:spPr>
            <a:xfrm>
              <a:off x="277257" y="1901176"/>
              <a:ext cx="5662895" cy="95176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s-ES" sz="8800" u="none" cap="none" strike="noStrike">
                  <a:solidFill>
                    <a:srgbClr val="660066"/>
                  </a:solidFill>
                  <a:latin typeface="Calibri"/>
                  <a:ea typeface="Calibri"/>
                  <a:cs typeface="Calibri"/>
                  <a:sym typeface="Calibri"/>
                </a:rPr>
                <a:t>MeiA</a:t>
              </a:r>
              <a:r>
                <a:rPr b="1" baseline="-25000" i="0" lang="es-ES" sz="8800" u="none" cap="none" strike="noStrike">
                  <a:solidFill>
                    <a:srgbClr val="660066"/>
                  </a:solidFill>
                  <a:latin typeface="Trebuchet MS"/>
                  <a:ea typeface="Trebuchet MS"/>
                  <a:cs typeface="Trebuchet MS"/>
                  <a:sym typeface="Trebuchet MS"/>
                </a:rPr>
                <a:t>●</a:t>
              </a:r>
              <a:endParaRPr b="1" baseline="-25000" i="0" sz="8800" u="none" cap="none" strike="noStrike">
                <a:solidFill>
                  <a:srgbClr val="660066"/>
                </a:solidFill>
                <a:latin typeface="Calibri"/>
                <a:ea typeface="Calibri"/>
                <a:cs typeface="Calibri"/>
                <a:sym typeface="Calibri"/>
              </a:endParaRPr>
            </a:p>
          </p:txBody>
        </p:sp>
        <p:sp>
          <p:nvSpPr>
            <p:cNvPr id="433" name="Google Shape;433;p17"/>
            <p:cNvSpPr/>
            <p:nvPr/>
          </p:nvSpPr>
          <p:spPr>
            <a:xfrm>
              <a:off x="277257" y="3297178"/>
              <a:ext cx="566699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ES" sz="2000">
                  <a:solidFill>
                    <a:srgbClr val="660066"/>
                  </a:solidFill>
                  <a:latin typeface="Arial"/>
                  <a:ea typeface="Arial"/>
                  <a:cs typeface="Arial"/>
                  <a:sym typeface="Arial"/>
                </a:rPr>
                <a:t>Me</a:t>
              </a:r>
              <a:r>
                <a:rPr i="1" lang="es-ES" sz="2000">
                  <a:solidFill>
                    <a:schemeClr val="dk1"/>
                  </a:solidFill>
                  <a:latin typeface="Arial"/>
                  <a:ea typeface="Arial"/>
                  <a:cs typeface="Arial"/>
                  <a:sym typeface="Arial"/>
                </a:rPr>
                <a:t>thodology for </a:t>
              </a:r>
              <a:r>
                <a:rPr b="1" i="1" lang="es-ES" sz="2000">
                  <a:solidFill>
                    <a:srgbClr val="660066"/>
                  </a:solidFill>
                  <a:latin typeface="Arial"/>
                  <a:ea typeface="Arial"/>
                  <a:cs typeface="Arial"/>
                  <a:sym typeface="Arial"/>
                </a:rPr>
                <a:t>i</a:t>
              </a:r>
              <a:r>
                <a:rPr i="1" lang="es-ES" sz="2000">
                  <a:solidFill>
                    <a:schemeClr val="dk1"/>
                  </a:solidFill>
                  <a:latin typeface="Arial"/>
                  <a:ea typeface="Arial"/>
                  <a:cs typeface="Arial"/>
                  <a:sym typeface="Arial"/>
                </a:rPr>
                <a:t>ndustrial </a:t>
              </a:r>
              <a:r>
                <a:rPr b="1" i="1" lang="es-ES" sz="2000">
                  <a:solidFill>
                    <a:schemeClr val="dk1"/>
                  </a:solidFill>
                  <a:latin typeface="Arial"/>
                  <a:ea typeface="Arial"/>
                  <a:cs typeface="Arial"/>
                  <a:sym typeface="Arial"/>
                </a:rPr>
                <a:t>A</a:t>
              </a:r>
              <a:r>
                <a:rPr i="1" lang="es-ES" sz="2000">
                  <a:solidFill>
                    <a:schemeClr val="dk1"/>
                  </a:solidFill>
                  <a:latin typeface="Arial"/>
                  <a:ea typeface="Arial"/>
                  <a:cs typeface="Arial"/>
                  <a:sym typeface="Arial"/>
                </a:rPr>
                <a:t>utomation systems</a:t>
              </a:r>
              <a:endParaRPr i="1" sz="2000">
                <a:solidFill>
                  <a:schemeClr val="dk1"/>
                </a:solidFill>
                <a:latin typeface="Arial"/>
                <a:ea typeface="Arial"/>
                <a:cs typeface="Arial"/>
                <a:sym typeface="Arial"/>
              </a:endParaRPr>
            </a:p>
            <a:p>
              <a:pPr indent="0" lvl="0" marL="0" marR="0" rtl="0" algn="l">
                <a:spcBef>
                  <a:spcPts val="0"/>
                </a:spcBef>
                <a:spcAft>
                  <a:spcPts val="0"/>
                </a:spcAft>
                <a:buNone/>
              </a:pPr>
              <a:r>
                <a:rPr b="1" i="1" lang="es-ES" sz="2000">
                  <a:solidFill>
                    <a:srgbClr val="660066"/>
                  </a:solidFill>
                  <a:latin typeface="Arial"/>
                  <a:ea typeface="Arial"/>
                  <a:cs typeface="Arial"/>
                  <a:sym typeface="Arial"/>
                </a:rPr>
                <a:t>Me</a:t>
              </a:r>
              <a:r>
                <a:rPr i="1" lang="es-ES" sz="2000">
                  <a:solidFill>
                    <a:schemeClr val="dk1"/>
                  </a:solidFill>
                  <a:latin typeface="Arial"/>
                  <a:ea typeface="Arial"/>
                  <a:cs typeface="Arial"/>
                  <a:sym typeface="Arial"/>
                </a:rPr>
                <a:t>todología para </a:t>
              </a:r>
              <a:r>
                <a:rPr b="1" i="1" lang="es-ES" sz="2000">
                  <a:solidFill>
                    <a:schemeClr val="dk1"/>
                  </a:solidFill>
                  <a:latin typeface="Arial"/>
                  <a:ea typeface="Arial"/>
                  <a:cs typeface="Arial"/>
                  <a:sym typeface="Arial"/>
                </a:rPr>
                <a:t>i</a:t>
              </a:r>
              <a:r>
                <a:rPr i="1" lang="es-ES" sz="2000">
                  <a:solidFill>
                    <a:schemeClr val="dk1"/>
                  </a:solidFill>
                  <a:latin typeface="Arial"/>
                  <a:ea typeface="Arial"/>
                  <a:cs typeface="Arial"/>
                  <a:sym typeface="Arial"/>
                </a:rPr>
                <a:t>ngeniería de </a:t>
              </a:r>
              <a:r>
                <a:rPr b="1" i="1" lang="es-ES" sz="2000">
                  <a:solidFill>
                    <a:srgbClr val="660066"/>
                  </a:solidFill>
                  <a:latin typeface="Arial"/>
                  <a:ea typeface="Arial"/>
                  <a:cs typeface="Arial"/>
                  <a:sym typeface="Arial"/>
                </a:rPr>
                <a:t>A</a:t>
              </a:r>
              <a:r>
                <a:rPr i="1" lang="es-ES" sz="2000">
                  <a:solidFill>
                    <a:schemeClr val="dk1"/>
                  </a:solidFill>
                  <a:latin typeface="Arial"/>
                  <a:ea typeface="Arial"/>
                  <a:cs typeface="Arial"/>
                  <a:sym typeface="Arial"/>
                </a:rPr>
                <a:t>utomatización</a:t>
              </a:r>
              <a:endParaRPr sz="2000">
                <a:solidFill>
                  <a:schemeClr val="dk1"/>
                </a:solidFill>
                <a:latin typeface="Arial"/>
                <a:ea typeface="Arial"/>
                <a:cs typeface="Arial"/>
                <a:sym typeface="Arial"/>
              </a:endParaRPr>
            </a:p>
          </p:txBody>
        </p:sp>
        <p:sp>
          <p:nvSpPr>
            <p:cNvPr id="434" name="Google Shape;434;p17"/>
            <p:cNvSpPr/>
            <p:nvPr/>
          </p:nvSpPr>
          <p:spPr>
            <a:xfrm>
              <a:off x="252413" y="1772816"/>
              <a:ext cx="5763919" cy="2385216"/>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8"/>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441" name="Google Shape;441;p18"/>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INDUSTRIA 4.0: … en nuestro entorno más cercano…</a:t>
            </a:r>
            <a:endParaRPr/>
          </a:p>
        </p:txBody>
      </p:sp>
      <p:pic>
        <p:nvPicPr>
          <p:cNvPr id="442" name="Google Shape;442;p18"/>
          <p:cNvPicPr preferRelativeResize="0"/>
          <p:nvPr/>
        </p:nvPicPr>
        <p:blipFill rotWithShape="1">
          <a:blip r:embed="rId3">
            <a:alphaModFix/>
          </a:blip>
          <a:srcRect b="0" l="0" r="0" t="0"/>
          <a:stretch/>
        </p:blipFill>
        <p:spPr>
          <a:xfrm>
            <a:off x="1044228" y="1831684"/>
            <a:ext cx="7054584" cy="4405629"/>
          </a:xfrm>
          <a:prstGeom prst="rect">
            <a:avLst/>
          </a:prstGeom>
          <a:noFill/>
          <a:ln>
            <a:noFill/>
          </a:ln>
        </p:spPr>
      </p:pic>
      <p:sp>
        <p:nvSpPr>
          <p:cNvPr id="443" name="Google Shape;443;p18"/>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44" name="Google Shape;444;p18"/>
          <p:cNvSpPr/>
          <p:nvPr/>
        </p:nvSpPr>
        <p:spPr>
          <a:xfrm>
            <a:off x="2423885" y="1528838"/>
            <a:ext cx="6700763" cy="3892247"/>
          </a:xfrm>
          <a:custGeom>
            <a:rect b="b" l="l" r="r" t="t"/>
            <a:pathLst>
              <a:path extrusionOk="0" h="3892247" w="6700763">
                <a:moveTo>
                  <a:pt x="3323772" y="227391"/>
                </a:moveTo>
                <a:cubicBezTo>
                  <a:pt x="2463800" y="113695"/>
                  <a:pt x="1603829" y="0"/>
                  <a:pt x="1132115" y="372533"/>
                </a:cubicBezTo>
                <a:cubicBezTo>
                  <a:pt x="660401" y="745066"/>
                  <a:pt x="0" y="1879600"/>
                  <a:pt x="493486" y="2462591"/>
                </a:cubicBezTo>
                <a:cubicBezTo>
                  <a:pt x="986972" y="3045582"/>
                  <a:pt x="3108477" y="3892247"/>
                  <a:pt x="4093029" y="3870476"/>
                </a:cubicBezTo>
                <a:cubicBezTo>
                  <a:pt x="5077581" y="3848705"/>
                  <a:pt x="6100839" y="2888343"/>
                  <a:pt x="6400801" y="2331962"/>
                </a:cubicBezTo>
                <a:cubicBezTo>
                  <a:pt x="6700763" y="1775581"/>
                  <a:pt x="6388706" y="885372"/>
                  <a:pt x="5892801" y="532191"/>
                </a:cubicBezTo>
                <a:cubicBezTo>
                  <a:pt x="5396896" y="179010"/>
                  <a:pt x="3807581" y="241905"/>
                  <a:pt x="3425372" y="212876"/>
                </a:cubicBezTo>
              </a:path>
            </a:pathLst>
          </a:cu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9"/>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451" name="Google Shape;451;p19"/>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INDUSTRIA 4.0 : … en nuestro entorno más cercano…</a:t>
            </a:r>
            <a:endParaRPr/>
          </a:p>
        </p:txBody>
      </p:sp>
      <p:pic>
        <p:nvPicPr>
          <p:cNvPr id="452" name="Google Shape;452;p19"/>
          <p:cNvPicPr preferRelativeResize="0"/>
          <p:nvPr>
            <p:ph idx="1" type="body"/>
          </p:nvPr>
        </p:nvPicPr>
        <p:blipFill rotWithShape="1">
          <a:blip r:embed="rId3">
            <a:alphaModFix/>
          </a:blip>
          <a:srcRect b="0" l="0" r="0" t="0"/>
          <a:stretch/>
        </p:blipFill>
        <p:spPr>
          <a:xfrm>
            <a:off x="667784" y="1484784"/>
            <a:ext cx="7806845" cy="4433888"/>
          </a:xfrm>
          <a:prstGeom prst="rect">
            <a:avLst/>
          </a:prstGeom>
          <a:noFill/>
          <a:ln cap="flat" cmpd="sng" w="9525">
            <a:solidFill>
              <a:schemeClr val="lt1"/>
            </a:solidFill>
            <a:prstDash val="solid"/>
            <a:round/>
            <a:headEnd len="sm" w="sm" type="none"/>
            <a:tailEnd len="sm" w="sm" type="none"/>
          </a:ln>
        </p:spPr>
      </p:pic>
      <p:sp>
        <p:nvSpPr>
          <p:cNvPr id="453" name="Google Shape;453;p19"/>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54" name="Google Shape;454;p19"/>
          <p:cNvSpPr/>
          <p:nvPr/>
        </p:nvSpPr>
        <p:spPr>
          <a:xfrm>
            <a:off x="4583895" y="4085739"/>
            <a:ext cx="3758612" cy="43204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5" name="Google Shape;455;p19"/>
          <p:cNvSpPr/>
          <p:nvPr/>
        </p:nvSpPr>
        <p:spPr>
          <a:xfrm>
            <a:off x="5839543" y="4638291"/>
            <a:ext cx="2606485" cy="35165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2"/>
          <p:cNvSpPr txBox="1"/>
          <p:nvPr/>
        </p:nvSpPr>
        <p:spPr>
          <a:xfrm>
            <a:off x="251520" y="1377631"/>
            <a:ext cx="4160838"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2800" u="none" cap="none" strike="noStrike">
                <a:solidFill>
                  <a:schemeClr val="dk1"/>
                </a:solidFill>
                <a:latin typeface="Calibri"/>
                <a:ea typeface="Calibri"/>
                <a:cs typeface="Calibri"/>
                <a:sym typeface="Calibri"/>
              </a:rPr>
              <a:t>¿Qué es la automatización?</a:t>
            </a:r>
            <a:endParaRPr/>
          </a:p>
        </p:txBody>
      </p:sp>
      <p:sp>
        <p:nvSpPr>
          <p:cNvPr id="78" name="Google Shape;78;p2"/>
          <p:cNvSpPr txBox="1"/>
          <p:nvPr/>
        </p:nvSpPr>
        <p:spPr>
          <a:xfrm>
            <a:off x="251520" y="3684587"/>
            <a:ext cx="362585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Calibri"/>
                <a:ea typeface="Calibri"/>
                <a:cs typeface="Calibri"/>
                <a:sym typeface="Calibri"/>
              </a:rPr>
              <a:t>¿Para qué automatizar?</a:t>
            </a:r>
            <a:endParaRPr/>
          </a:p>
        </p:txBody>
      </p:sp>
      <p:sp>
        <p:nvSpPr>
          <p:cNvPr id="79" name="Google Shape;79;p2"/>
          <p:cNvSpPr txBox="1"/>
          <p:nvPr/>
        </p:nvSpPr>
        <p:spPr>
          <a:xfrm>
            <a:off x="251520" y="2091307"/>
            <a:ext cx="602941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Calibri"/>
                <a:ea typeface="Calibri"/>
                <a:cs typeface="Calibri"/>
                <a:sym typeface="Calibri"/>
              </a:rPr>
              <a:t>¿Cuál es el origen de la automatización?</a:t>
            </a:r>
            <a:endParaRPr/>
          </a:p>
        </p:txBody>
      </p:sp>
      <p:sp>
        <p:nvSpPr>
          <p:cNvPr id="80" name="Google Shape;80;p2"/>
          <p:cNvSpPr txBox="1"/>
          <p:nvPr/>
        </p:nvSpPr>
        <p:spPr>
          <a:xfrm>
            <a:off x="251520" y="2916972"/>
            <a:ext cx="4341812" cy="519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Calibri"/>
                <a:ea typeface="Calibri"/>
                <a:cs typeface="Calibri"/>
                <a:sym typeface="Calibri"/>
              </a:rPr>
              <a:t>¿Qué se puede automatizar?</a:t>
            </a:r>
            <a:endParaRPr/>
          </a:p>
        </p:txBody>
      </p:sp>
      <p:sp>
        <p:nvSpPr>
          <p:cNvPr id="81" name="Google Shape;81;p2"/>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FEFEFE"/>
                </a:solidFill>
                <a:latin typeface="Calibri"/>
                <a:ea typeface="Calibri"/>
                <a:cs typeface="Calibri"/>
                <a:sym typeface="Calibri"/>
              </a:rPr>
              <a:t>1. LA AUTOMATIZACION Y EL CONTROL INDUSTRIAL</a:t>
            </a:r>
            <a:endParaRPr sz="2400">
              <a:solidFill>
                <a:srgbClr val="FEFEFE"/>
              </a:solidFill>
              <a:latin typeface="Calibri"/>
              <a:ea typeface="Calibri"/>
              <a:cs typeface="Calibri"/>
              <a:sym typeface="Calibri"/>
            </a:endParaRPr>
          </a:p>
        </p:txBody>
      </p:sp>
      <p:sp>
        <p:nvSpPr>
          <p:cNvPr id="82" name="Google Shape;82;p2"/>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LA AUTOMATIZACION INDUSTRIAL</a:t>
            </a:r>
            <a:endParaRPr/>
          </a:p>
        </p:txBody>
      </p:sp>
      <p:sp>
        <p:nvSpPr>
          <p:cNvPr id="83" name="Google Shape;83;p2"/>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automatizacion.jpg" id="84" name="Google Shape;84;p2"/>
          <p:cNvPicPr preferRelativeResize="0"/>
          <p:nvPr/>
        </p:nvPicPr>
        <p:blipFill rotWithShape="1">
          <a:blip r:embed="rId3">
            <a:alphaModFix/>
          </a:blip>
          <a:srcRect b="0" l="0" r="0" t="0"/>
          <a:stretch/>
        </p:blipFill>
        <p:spPr>
          <a:xfrm>
            <a:off x="4932040" y="3545186"/>
            <a:ext cx="3959480" cy="26924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0"/>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462" name="Google Shape;462;p20"/>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63" name="Google Shape;463;p20"/>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Niveles de la jerarquía en la automatización</a:t>
            </a:r>
            <a:endParaRPr/>
          </a:p>
        </p:txBody>
      </p:sp>
      <p:pic>
        <p:nvPicPr>
          <p:cNvPr id="464" name="Google Shape;464;p20"/>
          <p:cNvPicPr preferRelativeResize="0"/>
          <p:nvPr/>
        </p:nvPicPr>
        <p:blipFill rotWithShape="1">
          <a:blip r:embed="rId3">
            <a:alphaModFix/>
          </a:blip>
          <a:srcRect b="0" l="0" r="0" t="0"/>
          <a:stretch/>
        </p:blipFill>
        <p:spPr>
          <a:xfrm>
            <a:off x="395536" y="1491695"/>
            <a:ext cx="7995852" cy="4569058"/>
          </a:xfrm>
          <a:prstGeom prst="rect">
            <a:avLst/>
          </a:prstGeom>
          <a:noFill/>
          <a:ln>
            <a:noFill/>
          </a:ln>
        </p:spPr>
      </p:pic>
      <p:pic>
        <p:nvPicPr>
          <p:cNvPr descr="Icono, Jugar, Video, Película, Youtube, Arroyo, Nube" id="465" name="Google Shape;465;p20"/>
          <p:cNvPicPr preferRelativeResize="0"/>
          <p:nvPr/>
        </p:nvPicPr>
        <p:blipFill rotWithShape="1">
          <a:blip r:embed="rId4">
            <a:alphaModFix/>
          </a:blip>
          <a:srcRect b="0" l="0" r="0" t="0"/>
          <a:stretch/>
        </p:blipFill>
        <p:spPr>
          <a:xfrm>
            <a:off x="191374" y="5980570"/>
            <a:ext cx="360000" cy="390000"/>
          </a:xfrm>
          <a:prstGeom prst="rect">
            <a:avLst/>
          </a:prstGeom>
          <a:noFill/>
          <a:ln>
            <a:noFill/>
          </a:ln>
        </p:spPr>
      </p:pic>
      <p:sp>
        <p:nvSpPr>
          <p:cNvPr id="466" name="Google Shape;466;p20"/>
          <p:cNvSpPr/>
          <p:nvPr/>
        </p:nvSpPr>
        <p:spPr>
          <a:xfrm>
            <a:off x="546300" y="6035031"/>
            <a:ext cx="5681884" cy="253916"/>
          </a:xfrm>
          <a:prstGeom prst="rect">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s-ES" sz="1050">
                <a:solidFill>
                  <a:schemeClr val="dk1"/>
                </a:solidFill>
                <a:latin typeface="Arial"/>
                <a:ea typeface="Arial"/>
                <a:cs typeface="Arial"/>
                <a:sym typeface="Arial"/>
              </a:rPr>
              <a:t>¿Qué es la AUTOMATIZACIÓN INDUSTRIAL?  (https://www.youtube.com/watch?v=2upZSEaqj7k)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1"/>
          <p:cNvSpPr txBox="1"/>
          <p:nvPr>
            <p:ph idx="1" type="body"/>
          </p:nvPr>
        </p:nvSpPr>
        <p:spPr>
          <a:xfrm>
            <a:off x="251520" y="1377312"/>
            <a:ext cx="8640000" cy="48600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chemeClr val="dk1"/>
              </a:buClr>
              <a:buSzPct val="96711"/>
              <a:buNone/>
            </a:pPr>
            <a:r>
              <a:rPr lang="es-ES"/>
              <a:t>Después de ver el video realizar una presentación para mostrar esta información. Atención al vocabulario,</a:t>
            </a:r>
            <a:endParaRPr/>
          </a:p>
          <a:p>
            <a:pPr indent="-316562" lvl="0" marL="316531" rtl="0" algn="l">
              <a:spcBef>
                <a:spcPts val="462"/>
              </a:spcBef>
              <a:spcAft>
                <a:spcPts val="0"/>
              </a:spcAft>
              <a:buClr>
                <a:schemeClr val="dk1"/>
              </a:buClr>
              <a:buSzPct val="96711"/>
              <a:buChar char="•"/>
            </a:pPr>
            <a:r>
              <a:rPr lang="es-ES"/>
              <a:t>¿Qué es la automatización?</a:t>
            </a:r>
            <a:endParaRPr/>
          </a:p>
          <a:p>
            <a:pPr indent="-316562" lvl="0" marL="316531" rtl="0" algn="l">
              <a:spcBef>
                <a:spcPts val="462"/>
              </a:spcBef>
              <a:spcAft>
                <a:spcPts val="0"/>
              </a:spcAft>
              <a:buClr>
                <a:schemeClr val="dk1"/>
              </a:buClr>
              <a:buSzPct val="96711"/>
              <a:buChar char="•"/>
            </a:pPr>
            <a:r>
              <a:rPr lang="es-ES"/>
              <a:t>Tecnologías de automatización (multidisciplinar)</a:t>
            </a:r>
            <a:endParaRPr/>
          </a:p>
          <a:p>
            <a:pPr indent="-316562" lvl="0" marL="316531" rtl="0" algn="l">
              <a:spcBef>
                <a:spcPts val="462"/>
              </a:spcBef>
              <a:spcAft>
                <a:spcPts val="0"/>
              </a:spcAft>
              <a:buClr>
                <a:schemeClr val="dk1"/>
              </a:buClr>
              <a:buSzPct val="96711"/>
              <a:buChar char="•"/>
            </a:pPr>
            <a:r>
              <a:rPr lang="es-ES"/>
              <a:t>Objetivos de la Automatización</a:t>
            </a:r>
            <a:endParaRPr/>
          </a:p>
          <a:p>
            <a:pPr indent="-316562" lvl="0" marL="316531" rtl="0" algn="l">
              <a:spcBef>
                <a:spcPts val="462"/>
              </a:spcBef>
              <a:spcAft>
                <a:spcPts val="0"/>
              </a:spcAft>
              <a:buClr>
                <a:schemeClr val="dk1"/>
              </a:buClr>
              <a:buSzPct val="96711"/>
              <a:buChar char="•"/>
            </a:pPr>
            <a:r>
              <a:rPr lang="es-ES"/>
              <a:t>Niveles de Jerarquía de la Automatización (Pirámide de automatización)</a:t>
            </a:r>
            <a:endParaRPr/>
          </a:p>
          <a:p>
            <a:pPr indent="-263807" lvl="1" marL="685817" rtl="0" algn="l">
              <a:spcBef>
                <a:spcPts val="462"/>
              </a:spcBef>
              <a:spcAft>
                <a:spcPts val="0"/>
              </a:spcAft>
              <a:buClr>
                <a:schemeClr val="dk1"/>
              </a:buClr>
              <a:buSzPct val="96711"/>
              <a:buChar char="–"/>
            </a:pPr>
            <a:r>
              <a:rPr lang="es-ES"/>
              <a:t>Nivel de campo</a:t>
            </a:r>
            <a:endParaRPr/>
          </a:p>
          <a:p>
            <a:pPr indent="-263807" lvl="1" marL="685817" rtl="0" algn="l">
              <a:spcBef>
                <a:spcPts val="462"/>
              </a:spcBef>
              <a:spcAft>
                <a:spcPts val="0"/>
              </a:spcAft>
              <a:buClr>
                <a:schemeClr val="dk1"/>
              </a:buClr>
              <a:buSzPct val="96711"/>
              <a:buChar char="–"/>
            </a:pPr>
            <a:r>
              <a:rPr lang="es-ES"/>
              <a:t>Nivel de control </a:t>
            </a:r>
            <a:endParaRPr/>
          </a:p>
          <a:p>
            <a:pPr indent="-263807" lvl="1" marL="685817" rtl="0" algn="l">
              <a:spcBef>
                <a:spcPts val="462"/>
              </a:spcBef>
              <a:spcAft>
                <a:spcPts val="0"/>
              </a:spcAft>
              <a:buClr>
                <a:schemeClr val="dk1"/>
              </a:buClr>
              <a:buSzPct val="96711"/>
              <a:buChar char="–"/>
            </a:pPr>
            <a:r>
              <a:rPr lang="es-ES"/>
              <a:t>Nivel de supervisión</a:t>
            </a:r>
            <a:endParaRPr/>
          </a:p>
          <a:p>
            <a:pPr indent="-263807" lvl="1" marL="685817" rtl="0" algn="l">
              <a:spcBef>
                <a:spcPts val="462"/>
              </a:spcBef>
              <a:spcAft>
                <a:spcPts val="0"/>
              </a:spcAft>
              <a:buClr>
                <a:schemeClr val="dk1"/>
              </a:buClr>
              <a:buSzPct val="96711"/>
              <a:buChar char="–"/>
            </a:pPr>
            <a:r>
              <a:rPr lang="es-ES"/>
              <a:t>Nivel de información</a:t>
            </a:r>
            <a:endParaRPr/>
          </a:p>
          <a:p>
            <a:pPr indent="-316562" lvl="0" marL="316531" rtl="0" algn="l">
              <a:spcBef>
                <a:spcPts val="462"/>
              </a:spcBef>
              <a:spcAft>
                <a:spcPts val="0"/>
              </a:spcAft>
              <a:buClr>
                <a:schemeClr val="dk1"/>
              </a:buClr>
              <a:buSzPct val="96711"/>
              <a:buChar char="•"/>
            </a:pPr>
            <a:r>
              <a:rPr lang="es-ES"/>
              <a:t>Redes de comunicaciones: flujo de información</a:t>
            </a:r>
            <a:endParaRPr/>
          </a:p>
        </p:txBody>
      </p:sp>
      <p:sp>
        <p:nvSpPr>
          <p:cNvPr id="473" name="Google Shape;473;p21"/>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Tarea</a:t>
            </a:r>
            <a:endParaRPr/>
          </a:p>
        </p:txBody>
      </p:sp>
      <p:sp>
        <p:nvSpPr>
          <p:cNvPr id="474" name="Google Shape;474;p21"/>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475" name="Google Shape;475;p21"/>
          <p:cNvPicPr preferRelativeResize="0"/>
          <p:nvPr/>
        </p:nvPicPr>
        <p:blipFill rotWithShape="1">
          <a:blip r:embed="rId3">
            <a:alphaModFix/>
          </a:blip>
          <a:srcRect b="0" l="0" r="0" t="0"/>
          <a:stretch/>
        </p:blipFill>
        <p:spPr>
          <a:xfrm>
            <a:off x="4355976" y="3807312"/>
            <a:ext cx="4290233" cy="18930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2"/>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482" name="Google Shape;482;p22"/>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483" name="Google Shape;483;p22"/>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p>
            <a:pPr indent="-316531" lvl="0" marL="316531" rtl="0" algn="l">
              <a:spcBef>
                <a:spcPts val="0"/>
              </a:spcBef>
              <a:spcAft>
                <a:spcPts val="0"/>
              </a:spcAft>
              <a:buClr>
                <a:srgbClr val="FF0000"/>
              </a:buClr>
              <a:buSzPts val="2000"/>
              <a:buNone/>
            </a:pPr>
            <a:r>
              <a:rPr lang="es-ES"/>
              <a:t>Algunas definiciones y conceptos básicos...</a:t>
            </a:r>
            <a:endParaRPr/>
          </a:p>
        </p:txBody>
      </p:sp>
      <p:pic>
        <p:nvPicPr>
          <p:cNvPr id="484" name="Google Shape;484;p22"/>
          <p:cNvPicPr preferRelativeResize="0"/>
          <p:nvPr/>
        </p:nvPicPr>
        <p:blipFill rotWithShape="1">
          <a:blip r:embed="rId3">
            <a:alphaModFix/>
          </a:blip>
          <a:srcRect b="0" l="0" r="0" t="0"/>
          <a:stretch/>
        </p:blipFill>
        <p:spPr>
          <a:xfrm>
            <a:off x="1835696" y="2095119"/>
            <a:ext cx="5079193" cy="2733295"/>
          </a:xfrm>
          <a:prstGeom prst="rect">
            <a:avLst/>
          </a:prstGeom>
          <a:noFill/>
          <a:ln>
            <a:noFill/>
          </a:ln>
        </p:spPr>
      </p:pic>
      <p:sp>
        <p:nvSpPr>
          <p:cNvPr id="485" name="Google Shape;485;p22"/>
          <p:cNvSpPr/>
          <p:nvPr/>
        </p:nvSpPr>
        <p:spPr>
          <a:xfrm>
            <a:off x="251520" y="1802732"/>
            <a:ext cx="8640000" cy="5847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600">
                <a:solidFill>
                  <a:schemeClr val="dk1"/>
                </a:solidFill>
                <a:latin typeface="Calibri"/>
                <a:ea typeface="Calibri"/>
                <a:cs typeface="Calibri"/>
                <a:sym typeface="Calibri"/>
              </a:rPr>
              <a:t>Las magnitudes de la </a:t>
            </a:r>
            <a:r>
              <a:rPr b="1" lang="es-ES" sz="1600">
                <a:solidFill>
                  <a:schemeClr val="dk1"/>
                </a:solidFill>
                <a:latin typeface="Calibri"/>
                <a:ea typeface="Calibri"/>
                <a:cs typeface="Calibri"/>
                <a:sym typeface="Calibri"/>
              </a:rPr>
              <a:t>PLANTA </a:t>
            </a:r>
            <a:r>
              <a:rPr lang="es-ES" sz="1600">
                <a:solidFill>
                  <a:schemeClr val="dk1"/>
                </a:solidFill>
                <a:latin typeface="Calibri"/>
                <a:ea typeface="Calibri"/>
                <a:cs typeface="Calibri"/>
                <a:sym typeface="Calibri"/>
              </a:rPr>
              <a:t>se manipulan a través de otro sistema llamado </a:t>
            </a:r>
            <a:r>
              <a:rPr b="1" lang="es-ES" sz="1600">
                <a:solidFill>
                  <a:schemeClr val="dk1"/>
                </a:solidFill>
                <a:latin typeface="Calibri"/>
                <a:ea typeface="Calibri"/>
                <a:cs typeface="Calibri"/>
                <a:sym typeface="Calibri"/>
              </a:rPr>
              <a:t>CONTROLADOR</a:t>
            </a:r>
            <a:r>
              <a:rPr lang="es-ES" sz="1600">
                <a:solidFill>
                  <a:schemeClr val="dk1"/>
                </a:solidFill>
                <a:latin typeface="Calibri"/>
                <a:ea typeface="Calibri"/>
                <a:cs typeface="Calibri"/>
                <a:sym typeface="Calibri"/>
              </a:rPr>
              <a:t> o </a:t>
            </a:r>
            <a:r>
              <a:rPr b="1" lang="es-ES" sz="1600">
                <a:solidFill>
                  <a:schemeClr val="dk1"/>
                </a:solidFill>
                <a:latin typeface="Calibri"/>
                <a:ea typeface="Calibri"/>
                <a:cs typeface="Calibri"/>
                <a:sym typeface="Calibri"/>
              </a:rPr>
              <a:t>SISTEMA DE CONTROL</a:t>
            </a:r>
            <a:r>
              <a:rPr i="1" lang="es-E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486" name="Google Shape;486;p22"/>
          <p:cNvSpPr/>
          <p:nvPr/>
        </p:nvSpPr>
        <p:spPr>
          <a:xfrm>
            <a:off x="251520" y="5108991"/>
            <a:ext cx="8640000"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dk1"/>
                </a:solidFill>
                <a:latin typeface="Calibri"/>
                <a:ea typeface="Calibri"/>
                <a:cs typeface="Calibri"/>
                <a:sym typeface="Calibri"/>
              </a:rPr>
              <a:t>El objetivo de un sistema de control es el de gobernar la respuesta de una planta, sin que el operador intervenga directamente sobre sus elementos de salida. Dicho operador manipula únicamente las magnitudes denominadas de </a:t>
            </a:r>
            <a:r>
              <a:rPr b="1" lang="es-ES" sz="1800">
                <a:solidFill>
                  <a:schemeClr val="dk1"/>
                </a:solidFill>
                <a:latin typeface="Calibri"/>
                <a:ea typeface="Calibri"/>
                <a:cs typeface="Calibri"/>
                <a:sym typeface="Calibri"/>
              </a:rPr>
              <a:t>consigna</a:t>
            </a:r>
            <a:r>
              <a:rPr lang="es-ES" sz="1800">
                <a:solidFill>
                  <a:schemeClr val="dk1"/>
                </a:solidFill>
                <a:latin typeface="Calibri"/>
                <a:ea typeface="Calibri"/>
                <a:cs typeface="Calibri"/>
                <a:sym typeface="Calibri"/>
              </a:rPr>
              <a:t> y el sistema de control se encarga de gobernar dicha salida a través de los </a:t>
            </a:r>
            <a:r>
              <a:rPr b="1" lang="es-ES" sz="1800">
                <a:solidFill>
                  <a:schemeClr val="dk1"/>
                </a:solidFill>
                <a:latin typeface="Calibri"/>
                <a:ea typeface="Calibri"/>
                <a:cs typeface="Calibri"/>
                <a:sym typeface="Calibri"/>
              </a:rPr>
              <a:t>accionamientos</a:t>
            </a:r>
            <a:r>
              <a:rPr lang="es-ES" sz="1800">
                <a:solidFill>
                  <a:schemeClr val="dk1"/>
                </a:solidFill>
                <a:latin typeface="Calibri"/>
                <a:ea typeface="Calibri"/>
                <a:cs typeface="Calibri"/>
                <a:sym typeface="Calibri"/>
              </a:rPr>
              <a:t>.</a:t>
            </a:r>
            <a:endParaRPr/>
          </a:p>
        </p:txBody>
      </p:sp>
      <p:sp>
        <p:nvSpPr>
          <p:cNvPr id="487" name="Google Shape;487;p22"/>
          <p:cNvSpPr txBox="1"/>
          <p:nvPr/>
        </p:nvSpPr>
        <p:spPr>
          <a:xfrm>
            <a:off x="7556935" y="2630234"/>
            <a:ext cx="11929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u="sng">
                <a:solidFill>
                  <a:srgbClr val="953734"/>
                </a:solidFill>
                <a:latin typeface="Calibri"/>
                <a:ea typeface="Calibri"/>
                <a:cs typeface="Calibri"/>
                <a:sym typeface="Calibri"/>
                <a:hlinkClick r:id="rId4">
                  <a:extLst>
                    <a:ext uri="{A12FA001-AC4F-418D-AE19-62706E023703}">
                      <ahyp:hlinkClr val="tx"/>
                    </a:ext>
                  </a:extLst>
                </a:hlinkClick>
              </a:rPr>
              <a:t>[VIDEO 2]</a:t>
            </a:r>
            <a:endParaRPr sz="2000">
              <a:solidFill>
                <a:srgbClr val="953734"/>
              </a:solidFill>
              <a:latin typeface="Calibri"/>
              <a:ea typeface="Calibri"/>
              <a:cs typeface="Calibri"/>
              <a:sym typeface="Calibri"/>
            </a:endParaRPr>
          </a:p>
        </p:txBody>
      </p:sp>
      <p:sp>
        <p:nvSpPr>
          <p:cNvPr id="488" name="Google Shape;488;p22"/>
          <p:cNvSpPr txBox="1"/>
          <p:nvPr/>
        </p:nvSpPr>
        <p:spPr>
          <a:xfrm>
            <a:off x="7556935" y="3086153"/>
            <a:ext cx="11929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u="sng">
                <a:solidFill>
                  <a:srgbClr val="953734"/>
                </a:solidFill>
                <a:latin typeface="Calibri"/>
                <a:ea typeface="Calibri"/>
                <a:cs typeface="Calibri"/>
                <a:sym typeface="Calibri"/>
                <a:hlinkClick r:id="rId5">
                  <a:extLst>
                    <a:ext uri="{A12FA001-AC4F-418D-AE19-62706E023703}">
                      <ahyp:hlinkClr val="tx"/>
                    </a:ext>
                  </a:extLst>
                </a:hlinkClick>
              </a:rPr>
              <a:t>[</a:t>
            </a:r>
            <a:r>
              <a:rPr lang="es-ES" sz="2000" u="sng">
                <a:solidFill>
                  <a:srgbClr val="953734"/>
                </a:solidFill>
                <a:latin typeface="Calibri"/>
                <a:ea typeface="Calibri"/>
                <a:cs typeface="Calibri"/>
                <a:sym typeface="Calibri"/>
                <a:hlinkClick r:id="rId6">
                  <a:extLst>
                    <a:ext uri="{A12FA001-AC4F-418D-AE19-62706E023703}">
                      <ahyp:hlinkClr val="tx"/>
                    </a:ext>
                  </a:extLst>
                </a:hlinkClick>
              </a:rPr>
              <a:t>VIDEO</a:t>
            </a:r>
            <a:r>
              <a:rPr lang="es-ES" sz="2000" u="sng">
                <a:solidFill>
                  <a:srgbClr val="953734"/>
                </a:solidFill>
                <a:latin typeface="Calibri"/>
                <a:ea typeface="Calibri"/>
                <a:cs typeface="Calibri"/>
                <a:sym typeface="Calibri"/>
                <a:hlinkClick r:id="rId7">
                  <a:extLst>
                    <a:ext uri="{A12FA001-AC4F-418D-AE19-62706E023703}">
                      <ahyp:hlinkClr val="tx"/>
                    </a:ext>
                  </a:extLst>
                </a:hlinkClick>
              </a:rPr>
              <a:t> 3]</a:t>
            </a:r>
            <a:endParaRPr sz="2000">
              <a:solidFill>
                <a:srgbClr val="953734"/>
              </a:solidFill>
              <a:latin typeface="Calibri"/>
              <a:ea typeface="Calibri"/>
              <a:cs typeface="Calibri"/>
              <a:sym typeface="Calibri"/>
            </a:endParaRPr>
          </a:p>
        </p:txBody>
      </p:sp>
      <p:sp>
        <p:nvSpPr>
          <p:cNvPr id="489" name="Google Shape;489;p22"/>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3"/>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496" name="Google Shape;496;p23"/>
          <p:cNvSpPr txBox="1"/>
          <p:nvPr>
            <p:ph idx="1" type="body"/>
          </p:nvPr>
        </p:nvSpPr>
        <p:spPr>
          <a:xfrm>
            <a:off x="251520" y="1802732"/>
            <a:ext cx="8640000" cy="4434581"/>
          </a:xfrm>
          <a:prstGeom prst="rect">
            <a:avLst/>
          </a:prstGeom>
          <a:noFill/>
          <a:ln>
            <a:noFill/>
          </a:ln>
        </p:spPr>
        <p:txBody>
          <a:bodyPr anchorCtr="0" anchor="t" bIns="45700" lIns="91425" spcFirstLastPara="1" rIns="91425" wrap="square" tIns="45700">
            <a:normAutofit/>
          </a:bodyPr>
          <a:lstStyle/>
          <a:p>
            <a:pPr indent="-316531" lvl="0" marL="316531" rtl="0" algn="l">
              <a:spcBef>
                <a:spcPts val="0"/>
              </a:spcBef>
              <a:spcAft>
                <a:spcPts val="0"/>
              </a:spcAft>
              <a:buClr>
                <a:schemeClr val="dk1"/>
              </a:buClr>
              <a:buSzPts val="1600"/>
              <a:buChar char="•"/>
            </a:pPr>
            <a:r>
              <a:rPr lang="es-ES" sz="1600"/>
              <a:t>En un proceso productivo </a:t>
            </a:r>
            <a:r>
              <a:rPr b="1" lang="es-ES" sz="1600"/>
              <a:t>NO siempre </a:t>
            </a:r>
            <a:r>
              <a:rPr lang="es-ES" sz="1600"/>
              <a:t>se justifica la implementación de sistemas de automatización, pero existen ciertas señales indicadoras que justifican y hacen necesario la implementación de estos sistemas, los indicadores principales son los siguientes:</a:t>
            </a:r>
            <a:endParaRPr b="1" sz="1600"/>
          </a:p>
          <a:p>
            <a:pPr indent="-263776" lvl="1" marL="685817" rtl="0" algn="l">
              <a:spcBef>
                <a:spcPts val="320"/>
              </a:spcBef>
              <a:spcAft>
                <a:spcPts val="0"/>
              </a:spcAft>
              <a:buClr>
                <a:schemeClr val="dk1"/>
              </a:buClr>
              <a:buSzPts val="1600"/>
              <a:buChar char="–"/>
            </a:pPr>
            <a:r>
              <a:rPr lang="es-ES" sz="1600"/>
              <a:t>Requerimientos de una </a:t>
            </a:r>
            <a:r>
              <a:rPr b="1" lang="es-ES" sz="1600"/>
              <a:t>mejora en la calidad </a:t>
            </a:r>
            <a:r>
              <a:rPr lang="es-ES" sz="1600"/>
              <a:t>de los productos.</a:t>
            </a:r>
            <a:endParaRPr sz="1600"/>
          </a:p>
          <a:p>
            <a:pPr indent="-263776" lvl="1" marL="685817" rtl="0" algn="l">
              <a:spcBef>
                <a:spcPts val="320"/>
              </a:spcBef>
              <a:spcAft>
                <a:spcPts val="0"/>
              </a:spcAft>
              <a:buClr>
                <a:schemeClr val="dk1"/>
              </a:buClr>
              <a:buSzPts val="1600"/>
              <a:buChar char="–"/>
            </a:pPr>
            <a:r>
              <a:rPr lang="es-ES" sz="1600"/>
              <a:t>Necesidad de </a:t>
            </a:r>
            <a:r>
              <a:rPr b="1" lang="es-ES" sz="1600"/>
              <a:t>bajar los costos de producción.</a:t>
            </a:r>
            <a:endParaRPr b="1" sz="1600"/>
          </a:p>
          <a:p>
            <a:pPr indent="-263776" lvl="1" marL="685817" rtl="0" algn="l">
              <a:spcBef>
                <a:spcPts val="320"/>
              </a:spcBef>
              <a:spcAft>
                <a:spcPts val="0"/>
              </a:spcAft>
              <a:buClr>
                <a:schemeClr val="dk1"/>
              </a:buClr>
              <a:buSzPts val="1600"/>
              <a:buChar char="–"/>
            </a:pPr>
            <a:r>
              <a:rPr b="1" lang="es-ES" sz="1600"/>
              <a:t>Factibilidad técnica </a:t>
            </a:r>
            <a:r>
              <a:rPr lang="es-ES" sz="1600"/>
              <a:t>en procesos y en operaciones de equipos.</a:t>
            </a:r>
            <a:endParaRPr/>
          </a:p>
          <a:p>
            <a:pPr indent="-263776" lvl="1" marL="685817" rtl="0" algn="l">
              <a:spcBef>
                <a:spcPts val="320"/>
              </a:spcBef>
              <a:spcAft>
                <a:spcPts val="0"/>
              </a:spcAft>
              <a:buClr>
                <a:schemeClr val="dk1"/>
              </a:buClr>
              <a:buSzPts val="1600"/>
              <a:buChar char="–"/>
            </a:pPr>
            <a:r>
              <a:rPr lang="es-ES" sz="1600"/>
              <a:t>Factibilidad para la implementación de funciones de análisis, optimización y autodiagnóstico.</a:t>
            </a:r>
            <a:endParaRPr sz="1600"/>
          </a:p>
          <a:p>
            <a:pPr indent="-263776" lvl="1" marL="685817" rtl="0" algn="l">
              <a:spcBef>
                <a:spcPts val="320"/>
              </a:spcBef>
              <a:spcAft>
                <a:spcPts val="0"/>
              </a:spcAft>
              <a:buClr>
                <a:schemeClr val="dk1"/>
              </a:buClr>
              <a:buSzPts val="1600"/>
              <a:buChar char="–"/>
            </a:pPr>
            <a:r>
              <a:rPr lang="es-ES" sz="1600"/>
              <a:t>Racionalización y uso eficiente de la energía y la materia prima.</a:t>
            </a:r>
            <a:endParaRPr sz="1600"/>
          </a:p>
          <a:p>
            <a:pPr indent="-263776" lvl="1" marL="685817" rtl="0" algn="l">
              <a:spcBef>
                <a:spcPts val="320"/>
              </a:spcBef>
              <a:spcAft>
                <a:spcPts val="0"/>
              </a:spcAft>
              <a:buClr>
                <a:schemeClr val="dk1"/>
              </a:buClr>
              <a:buSzPts val="1600"/>
              <a:buChar char="–"/>
            </a:pPr>
            <a:r>
              <a:rPr lang="es-ES" sz="1600"/>
              <a:t>Encarecimiento de la </a:t>
            </a:r>
            <a:r>
              <a:rPr b="1" lang="es-ES" sz="1600"/>
              <a:t>materia prima</a:t>
            </a:r>
            <a:r>
              <a:rPr lang="es-ES" sz="1600"/>
              <a:t>.</a:t>
            </a:r>
            <a:endParaRPr sz="1600"/>
          </a:p>
          <a:p>
            <a:pPr indent="-263776" lvl="1" marL="685817" rtl="0" algn="l">
              <a:spcBef>
                <a:spcPts val="320"/>
              </a:spcBef>
              <a:spcAft>
                <a:spcPts val="0"/>
              </a:spcAft>
              <a:buClr>
                <a:schemeClr val="dk1"/>
              </a:buClr>
              <a:buSzPts val="1600"/>
              <a:buChar char="–"/>
            </a:pPr>
            <a:r>
              <a:rPr lang="es-ES" sz="1600"/>
              <a:t>Necesidad de </a:t>
            </a:r>
            <a:r>
              <a:rPr b="1" lang="es-ES" sz="1600"/>
              <a:t>protección ambiental</a:t>
            </a:r>
            <a:r>
              <a:rPr lang="es-ES" sz="1600"/>
              <a:t>. Disminución de la contaminación y daño ambiental.</a:t>
            </a:r>
            <a:endParaRPr/>
          </a:p>
          <a:p>
            <a:pPr indent="-263776" lvl="1" marL="685817" rtl="0" algn="l">
              <a:spcBef>
                <a:spcPts val="320"/>
              </a:spcBef>
              <a:spcAft>
                <a:spcPts val="0"/>
              </a:spcAft>
              <a:buClr>
                <a:schemeClr val="dk1"/>
              </a:buClr>
              <a:buSzPts val="1600"/>
              <a:buChar char="–"/>
            </a:pPr>
            <a:r>
              <a:rPr lang="es-ES" sz="1600"/>
              <a:t>Desarrollo de </a:t>
            </a:r>
            <a:r>
              <a:rPr b="1" lang="es-ES" sz="1600"/>
              <a:t>nuevas tecnologías</a:t>
            </a:r>
            <a:r>
              <a:rPr lang="es-ES" sz="1600"/>
              <a:t>.</a:t>
            </a:r>
            <a:endParaRPr sz="1600"/>
          </a:p>
          <a:p>
            <a:pPr indent="-263776" lvl="1" marL="685817" rtl="0" algn="l">
              <a:spcBef>
                <a:spcPts val="320"/>
              </a:spcBef>
              <a:spcAft>
                <a:spcPts val="0"/>
              </a:spcAft>
              <a:buClr>
                <a:schemeClr val="dk1"/>
              </a:buClr>
              <a:buSzPts val="1600"/>
              <a:buChar char="–"/>
            </a:pPr>
            <a:r>
              <a:rPr lang="es-ES" sz="1600"/>
              <a:t>Aumento en la </a:t>
            </a:r>
            <a:r>
              <a:rPr b="1" lang="es-ES" sz="1600"/>
              <a:t>seguridad</a:t>
            </a:r>
            <a:r>
              <a:rPr lang="es-ES" sz="1600"/>
              <a:t> de las instalaciones y la </a:t>
            </a:r>
            <a:r>
              <a:rPr b="1" lang="es-ES" sz="1600"/>
              <a:t>protección</a:t>
            </a:r>
            <a:r>
              <a:rPr lang="es-ES" sz="1600"/>
              <a:t> a los trabajadores.</a:t>
            </a:r>
            <a:endParaRPr sz="1600"/>
          </a:p>
          <a:p>
            <a:pPr indent="-316531" lvl="0" marL="316531" rtl="0" algn="l">
              <a:spcBef>
                <a:spcPts val="320"/>
              </a:spcBef>
              <a:spcAft>
                <a:spcPts val="0"/>
              </a:spcAft>
              <a:buClr>
                <a:schemeClr val="dk1"/>
              </a:buClr>
              <a:buSzPts val="1600"/>
              <a:buChar char="•"/>
            </a:pPr>
            <a:r>
              <a:rPr lang="es-ES" sz="1600"/>
              <a:t>La automatización sólo es viable si al evaluar los </a:t>
            </a:r>
            <a:r>
              <a:rPr b="1" lang="es-ES" sz="1600"/>
              <a:t>beneficios económicos y sociales </a:t>
            </a:r>
            <a:r>
              <a:rPr lang="es-ES" sz="1600"/>
              <a:t>de las mejoras que se podrían obtener al automatizar, éstas </a:t>
            </a:r>
            <a:r>
              <a:rPr b="1" lang="es-ES" sz="1600"/>
              <a:t>son mayores a los costos sociales</a:t>
            </a:r>
            <a:r>
              <a:rPr lang="es-ES" sz="1600"/>
              <a:t>, de operación y mantenimiento del sistema.</a:t>
            </a:r>
            <a:endParaRPr sz="1600"/>
          </a:p>
        </p:txBody>
      </p:sp>
      <p:sp>
        <p:nvSpPr>
          <p:cNvPr id="497" name="Google Shape;497;p23"/>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498" name="Google Shape;498;p23"/>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p>
            <a:pPr indent="-316531" lvl="0" marL="316531" rtl="0" algn="l">
              <a:spcBef>
                <a:spcPts val="0"/>
              </a:spcBef>
              <a:spcAft>
                <a:spcPts val="0"/>
              </a:spcAft>
              <a:buClr>
                <a:srgbClr val="FF0000"/>
              </a:buClr>
              <a:buSzPts val="2000"/>
              <a:buNone/>
            </a:pPr>
            <a:r>
              <a:rPr lang="es-ES"/>
              <a:t>¿Para qué automatizamos?</a:t>
            </a:r>
            <a:endParaRPr/>
          </a:p>
        </p:txBody>
      </p:sp>
      <p:sp>
        <p:nvSpPr>
          <p:cNvPr id="499" name="Google Shape;499;p23"/>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00" name="Google Shape;500;p23"/>
          <p:cNvSpPr/>
          <p:nvPr/>
        </p:nvSpPr>
        <p:spPr>
          <a:xfrm>
            <a:off x="546301" y="6121896"/>
            <a:ext cx="3161603" cy="253916"/>
          </a:xfrm>
          <a:prstGeom prst="rect">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s-ES" sz="1050">
                <a:solidFill>
                  <a:schemeClr val="dk1"/>
                </a:solidFill>
                <a:latin typeface="Arial"/>
                <a:ea typeface="Arial"/>
                <a:cs typeface="Arial"/>
                <a:sym typeface="Arial"/>
              </a:rPr>
              <a:t>Cómo justificar proyectos de Automatización</a:t>
            </a:r>
            <a:endParaRPr b="1" sz="1050">
              <a:solidFill>
                <a:schemeClr val="dk1"/>
              </a:solidFill>
              <a:latin typeface="Arial"/>
              <a:ea typeface="Arial"/>
              <a:cs typeface="Arial"/>
              <a:sym typeface="Arial"/>
            </a:endParaRPr>
          </a:p>
        </p:txBody>
      </p:sp>
      <p:pic>
        <p:nvPicPr>
          <p:cNvPr id="501" name="Google Shape;501;p23">
            <a:hlinkClick r:id="rId3"/>
          </p:cNvPr>
          <p:cNvPicPr preferRelativeResize="0"/>
          <p:nvPr/>
        </p:nvPicPr>
        <p:blipFill rotWithShape="1">
          <a:blip r:embed="rId4">
            <a:alphaModFix/>
          </a:blip>
          <a:srcRect b="0" l="0" r="0" t="0"/>
          <a:stretch/>
        </p:blipFill>
        <p:spPr>
          <a:xfrm>
            <a:off x="234588" y="6099676"/>
            <a:ext cx="285710" cy="29182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4"/>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507" name="Google Shape;507;p24"/>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http://www.automationdirect.com/images/overviews/all_plc_pac_400.jpg" id="508" name="Google Shape;508;p24"/>
          <p:cNvPicPr preferRelativeResize="0"/>
          <p:nvPr/>
        </p:nvPicPr>
        <p:blipFill rotWithShape="1">
          <a:blip r:embed="rId3">
            <a:alphaModFix/>
          </a:blip>
          <a:srcRect b="0" l="0" r="0" t="0"/>
          <a:stretch/>
        </p:blipFill>
        <p:spPr>
          <a:xfrm>
            <a:off x="3468566" y="3582867"/>
            <a:ext cx="2215662" cy="1584080"/>
          </a:xfrm>
          <a:prstGeom prst="rect">
            <a:avLst/>
          </a:prstGeom>
          <a:noFill/>
          <a:ln>
            <a:noFill/>
          </a:ln>
        </p:spPr>
      </p:pic>
      <p:grpSp>
        <p:nvGrpSpPr>
          <p:cNvPr id="509" name="Google Shape;509;p24"/>
          <p:cNvGrpSpPr/>
          <p:nvPr/>
        </p:nvGrpSpPr>
        <p:grpSpPr>
          <a:xfrm>
            <a:off x="921738" y="2963009"/>
            <a:ext cx="1994388" cy="2823797"/>
            <a:chOff x="594425" y="2636912"/>
            <a:chExt cx="2160240" cy="3060200"/>
          </a:xfrm>
        </p:grpSpPr>
        <p:pic>
          <p:nvPicPr>
            <p:cNvPr descr="http://cdn3.euroinnova.edu.es/euroinnova_es/img_destacados/l/Elem0210-Gestion-Y-Supervision-Del-Montaje-Y-Mantenimiento-De-Sistemas-De-Automatizacion-Industrial-A-Distancia.jpg" id="510" name="Google Shape;510;p24"/>
            <p:cNvPicPr preferRelativeResize="0"/>
            <p:nvPr/>
          </p:nvPicPr>
          <p:blipFill rotWithShape="1">
            <a:blip r:embed="rId4">
              <a:alphaModFix/>
            </a:blip>
            <a:srcRect b="0" l="0" r="0" t="0"/>
            <a:stretch/>
          </p:blipFill>
          <p:spPr>
            <a:xfrm>
              <a:off x="594545" y="4437112"/>
              <a:ext cx="2160000" cy="1260000"/>
            </a:xfrm>
            <a:prstGeom prst="rect">
              <a:avLst/>
            </a:prstGeom>
            <a:noFill/>
            <a:ln>
              <a:noFill/>
            </a:ln>
          </p:spPr>
        </p:pic>
        <p:pic>
          <p:nvPicPr>
            <p:cNvPr descr="http://inversor.name/wp-content/uploads/coche.jpg" id="511" name="Google Shape;511;p24"/>
            <p:cNvPicPr preferRelativeResize="0"/>
            <p:nvPr/>
          </p:nvPicPr>
          <p:blipFill rotWithShape="1">
            <a:blip r:embed="rId5">
              <a:alphaModFix/>
            </a:blip>
            <a:srcRect b="0" l="0" r="0" t="0"/>
            <a:stretch/>
          </p:blipFill>
          <p:spPr>
            <a:xfrm>
              <a:off x="594425" y="2636912"/>
              <a:ext cx="2160240" cy="1440375"/>
            </a:xfrm>
            <a:prstGeom prst="rect">
              <a:avLst/>
            </a:prstGeom>
            <a:noFill/>
            <a:ln cap="flat" cmpd="sng" w="9525">
              <a:solidFill>
                <a:srgbClr val="C5D8F1"/>
              </a:solidFill>
              <a:prstDash val="solid"/>
              <a:round/>
              <a:headEnd len="sm" w="sm" type="none"/>
              <a:tailEnd len="sm" w="sm" type="none"/>
            </a:ln>
          </p:spPr>
        </p:pic>
      </p:grpSp>
      <p:grpSp>
        <p:nvGrpSpPr>
          <p:cNvPr id="512" name="Google Shape;512;p24"/>
          <p:cNvGrpSpPr/>
          <p:nvPr/>
        </p:nvGrpSpPr>
        <p:grpSpPr>
          <a:xfrm>
            <a:off x="6096010" y="3317632"/>
            <a:ext cx="2277208" cy="2114550"/>
            <a:chOff x="5993444" y="2506126"/>
            <a:chExt cx="2466988" cy="2291026"/>
          </a:xfrm>
        </p:grpSpPr>
        <p:grpSp>
          <p:nvGrpSpPr>
            <p:cNvPr id="513" name="Google Shape;513;p24"/>
            <p:cNvGrpSpPr/>
            <p:nvPr/>
          </p:nvGrpSpPr>
          <p:grpSpPr>
            <a:xfrm>
              <a:off x="6495097" y="2506126"/>
              <a:ext cx="1392245" cy="1392398"/>
              <a:chOff x="1332023" y="15776"/>
              <a:chExt cx="1392245" cy="1392398"/>
            </a:xfrm>
          </p:grpSpPr>
          <p:sp>
            <p:nvSpPr>
              <p:cNvPr id="514" name="Google Shape;514;p24"/>
              <p:cNvSpPr/>
              <p:nvPr/>
            </p:nvSpPr>
            <p:spPr>
              <a:xfrm>
                <a:off x="1332023" y="15776"/>
                <a:ext cx="1392245" cy="1392398"/>
              </a:xfrm>
              <a:prstGeom prst="ellipse">
                <a:avLst/>
              </a:prstGeom>
              <a:solidFill>
                <a:srgbClr val="BF504D">
                  <a:alpha val="49803"/>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1517762" y="258692"/>
                <a:ext cx="1020767" cy="62713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s-ES" sz="1292">
                    <a:solidFill>
                      <a:schemeClr val="dk1"/>
                    </a:solidFill>
                    <a:latin typeface="Calibri"/>
                    <a:ea typeface="Calibri"/>
                    <a:cs typeface="Calibri"/>
                    <a:sym typeface="Calibri"/>
                  </a:rPr>
                  <a:t>Ingeniería  eléctrica y electrónica</a:t>
                </a:r>
                <a:endParaRPr/>
              </a:p>
            </p:txBody>
          </p:sp>
        </p:grpSp>
        <p:grpSp>
          <p:nvGrpSpPr>
            <p:cNvPr id="516" name="Google Shape;516;p24"/>
            <p:cNvGrpSpPr/>
            <p:nvPr/>
          </p:nvGrpSpPr>
          <p:grpSpPr>
            <a:xfrm>
              <a:off x="7068188" y="3404754"/>
              <a:ext cx="1392244" cy="1392398"/>
              <a:chOff x="1905114" y="914404"/>
              <a:chExt cx="1392244" cy="1392398"/>
            </a:xfrm>
          </p:grpSpPr>
          <p:sp>
            <p:nvSpPr>
              <p:cNvPr id="517" name="Google Shape;517;p24"/>
              <p:cNvSpPr/>
              <p:nvPr/>
            </p:nvSpPr>
            <p:spPr>
              <a:xfrm>
                <a:off x="1905114" y="914404"/>
                <a:ext cx="1392244" cy="1392398"/>
              </a:xfrm>
              <a:prstGeom prst="ellipse">
                <a:avLst/>
              </a:prstGeom>
              <a:solidFill>
                <a:srgbClr val="99CCFF">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2305166" y="1381183"/>
                <a:ext cx="893766" cy="7652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s-ES" sz="1292">
                    <a:solidFill>
                      <a:schemeClr val="dk1"/>
                    </a:solidFill>
                    <a:latin typeface="Calibri"/>
                    <a:ea typeface="Calibri"/>
                    <a:cs typeface="Calibri"/>
                    <a:sym typeface="Calibri"/>
                  </a:rPr>
                  <a:t>Ingeniería de  control</a:t>
                </a:r>
                <a:endParaRPr/>
              </a:p>
            </p:txBody>
          </p:sp>
        </p:grpSp>
        <p:grpSp>
          <p:nvGrpSpPr>
            <p:cNvPr id="519" name="Google Shape;519;p24"/>
            <p:cNvGrpSpPr/>
            <p:nvPr/>
          </p:nvGrpSpPr>
          <p:grpSpPr>
            <a:xfrm>
              <a:off x="5993444" y="3376176"/>
              <a:ext cx="1392245" cy="1392398"/>
              <a:chOff x="830370" y="885826"/>
              <a:chExt cx="1392245" cy="1392398"/>
            </a:xfrm>
          </p:grpSpPr>
          <p:sp>
            <p:nvSpPr>
              <p:cNvPr id="520" name="Google Shape;520;p24"/>
              <p:cNvSpPr/>
              <p:nvPr/>
            </p:nvSpPr>
            <p:spPr>
              <a:xfrm>
                <a:off x="830370" y="885826"/>
                <a:ext cx="1392245" cy="1392398"/>
              </a:xfrm>
              <a:prstGeom prst="ellipse">
                <a:avLst/>
              </a:prstGeom>
              <a:solidFill>
                <a:schemeClr val="accent4">
                  <a:alpha val="4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962134" y="1373245"/>
                <a:ext cx="950917" cy="7652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s-ES" sz="1292">
                    <a:solidFill>
                      <a:schemeClr val="dk1"/>
                    </a:solidFill>
                    <a:latin typeface="Calibri"/>
                    <a:ea typeface="Calibri"/>
                    <a:cs typeface="Calibri"/>
                    <a:sym typeface="Calibri"/>
                  </a:rPr>
                  <a:t>Ingeniería del software</a:t>
                </a:r>
                <a:endParaRPr/>
              </a:p>
            </p:txBody>
          </p:sp>
        </p:grpSp>
      </p:grpSp>
      <p:sp>
        <p:nvSpPr>
          <p:cNvPr id="522" name="Google Shape;522;p24"/>
          <p:cNvSpPr txBox="1"/>
          <p:nvPr/>
        </p:nvSpPr>
        <p:spPr>
          <a:xfrm>
            <a:off x="5989028" y="1767254"/>
            <a:ext cx="2492619" cy="4485543"/>
          </a:xfrm>
          <a:prstGeom prst="rect">
            <a:avLst/>
          </a:prstGeom>
          <a:noFill/>
          <a:ln cap="flat" cmpd="sng" w="12700">
            <a:solidFill>
              <a:srgbClr val="000066"/>
            </a:solidFill>
            <a:prstDash val="solid"/>
            <a:miter lim="800000"/>
            <a:headEnd len="sm" w="sm" type="none"/>
            <a:tailEnd len="sm" w="sm" type="none"/>
          </a:ln>
        </p:spPr>
        <p:txBody>
          <a:bodyPr anchorCtr="0" anchor="t" bIns="42100" lIns="84225" spcFirstLastPara="1" rIns="84225" wrap="square" tIns="42100">
            <a:noAutofit/>
          </a:bodyPr>
          <a:lstStyle/>
          <a:p>
            <a:pPr indent="0" lvl="1" marL="0" marR="0" rtl="0" algn="ctr">
              <a:spcBef>
                <a:spcPts val="0"/>
              </a:spcBef>
              <a:spcAft>
                <a:spcPts val="0"/>
              </a:spcAft>
              <a:buNone/>
            </a:pPr>
            <a:r>
              <a:rPr b="0" i="0" lang="es-ES" sz="1845" u="none" cap="none" strike="noStrike">
                <a:solidFill>
                  <a:schemeClr val="dk1"/>
                </a:solidFill>
                <a:latin typeface="Calibri"/>
                <a:ea typeface="Calibri"/>
                <a:cs typeface="Calibri"/>
                <a:sym typeface="Calibri"/>
              </a:rPr>
              <a:t>Desarrollo: conjunto multidisciplinar de personas expertas</a:t>
            </a:r>
            <a:endParaRPr/>
          </a:p>
          <a:p>
            <a:pPr indent="-210601" lvl="2" marL="1053012" marR="0" rtl="0" algn="l">
              <a:spcBef>
                <a:spcPts val="0"/>
              </a:spcBef>
              <a:spcAft>
                <a:spcPts val="0"/>
              </a:spcAft>
              <a:buNone/>
            </a:pPr>
            <a:r>
              <a:t/>
            </a:r>
            <a:endParaRPr b="0" i="0" sz="1845" u="none" cap="none" strike="noStrike">
              <a:solidFill>
                <a:schemeClr val="dk1"/>
              </a:solidFill>
              <a:latin typeface="Calibri"/>
              <a:ea typeface="Calibri"/>
              <a:cs typeface="Calibri"/>
              <a:sym typeface="Calibri"/>
            </a:endParaRPr>
          </a:p>
          <a:p>
            <a:pPr indent="-263256" lvl="1" marL="684457" marR="0" rtl="0" algn="l">
              <a:spcBef>
                <a:spcPts val="0"/>
              </a:spcBef>
              <a:spcAft>
                <a:spcPts val="0"/>
              </a:spcAft>
              <a:buNone/>
            </a:pPr>
            <a:r>
              <a:t/>
            </a:r>
            <a:endParaRPr b="0" i="0" sz="1845" u="none" cap="none" strike="noStrike">
              <a:solidFill>
                <a:schemeClr val="dk1"/>
              </a:solidFill>
              <a:latin typeface="Calibri"/>
              <a:ea typeface="Calibri"/>
              <a:cs typeface="Calibri"/>
              <a:sym typeface="Calibri"/>
            </a:endParaRPr>
          </a:p>
        </p:txBody>
      </p:sp>
      <p:sp>
        <p:nvSpPr>
          <p:cNvPr id="523" name="Google Shape;523;p24"/>
          <p:cNvSpPr txBox="1"/>
          <p:nvPr/>
        </p:nvSpPr>
        <p:spPr>
          <a:xfrm>
            <a:off x="3330820" y="1767254"/>
            <a:ext cx="2492619" cy="4485543"/>
          </a:xfrm>
          <a:prstGeom prst="rect">
            <a:avLst/>
          </a:prstGeom>
          <a:noFill/>
          <a:ln cap="flat" cmpd="sng" w="12700">
            <a:solidFill>
              <a:srgbClr val="000066"/>
            </a:solidFill>
            <a:prstDash val="solid"/>
            <a:miter lim="800000"/>
            <a:headEnd len="sm" w="sm" type="none"/>
            <a:tailEnd len="sm" w="sm" type="none"/>
          </a:ln>
        </p:spPr>
        <p:txBody>
          <a:bodyPr anchorCtr="0" anchor="t" bIns="42100" lIns="84225" spcFirstLastPara="1" rIns="84225" wrap="square" tIns="42100">
            <a:noAutofit/>
          </a:bodyPr>
          <a:lstStyle/>
          <a:p>
            <a:pPr indent="0" lvl="1" marL="0" marR="0" rtl="0" algn="ctr">
              <a:spcBef>
                <a:spcPts val="0"/>
              </a:spcBef>
              <a:spcAft>
                <a:spcPts val="0"/>
              </a:spcAft>
              <a:buNone/>
            </a:pPr>
            <a:r>
              <a:rPr b="0" i="0" lang="es-ES" sz="1845" u="none" cap="none" strike="noStrike">
                <a:solidFill>
                  <a:schemeClr val="dk1"/>
                </a:solidFill>
                <a:latin typeface="Calibri"/>
                <a:ea typeface="Calibri"/>
                <a:cs typeface="Calibri"/>
                <a:sym typeface="Calibri"/>
              </a:rPr>
              <a:t>Equipos empleados en el control: PLCs, buses de campo, dispositivos E/S dedicados</a:t>
            </a:r>
            <a:endParaRPr/>
          </a:p>
        </p:txBody>
      </p:sp>
      <p:sp>
        <p:nvSpPr>
          <p:cNvPr id="524" name="Google Shape;524;p24"/>
          <p:cNvSpPr txBox="1"/>
          <p:nvPr/>
        </p:nvSpPr>
        <p:spPr>
          <a:xfrm>
            <a:off x="672614" y="1767254"/>
            <a:ext cx="2492619" cy="4485543"/>
          </a:xfrm>
          <a:prstGeom prst="rect">
            <a:avLst/>
          </a:prstGeom>
          <a:noFill/>
          <a:ln cap="flat" cmpd="sng" w="12700">
            <a:solidFill>
              <a:srgbClr val="000066"/>
            </a:solidFill>
            <a:prstDash val="solid"/>
            <a:miter lim="800000"/>
            <a:headEnd len="sm" w="sm" type="none"/>
            <a:tailEnd len="sm" w="sm" type="none"/>
          </a:ln>
        </p:spPr>
        <p:txBody>
          <a:bodyPr anchorCtr="0" anchor="t" bIns="42100" lIns="84225" spcFirstLastPara="1" rIns="84225" wrap="square" tIns="42100">
            <a:noAutofit/>
          </a:bodyPr>
          <a:lstStyle/>
          <a:p>
            <a:pPr indent="0" lvl="0" marL="0" marR="0" rtl="0" algn="ctr">
              <a:spcBef>
                <a:spcPts val="0"/>
              </a:spcBef>
              <a:spcAft>
                <a:spcPts val="0"/>
              </a:spcAft>
              <a:buNone/>
            </a:pPr>
            <a:r>
              <a:rPr lang="es-ES" sz="1845">
                <a:solidFill>
                  <a:schemeClr val="dk1"/>
                </a:solidFill>
                <a:latin typeface="Calibri"/>
                <a:ea typeface="Calibri"/>
                <a:cs typeface="Calibri"/>
                <a:sym typeface="Calibri"/>
              </a:rPr>
              <a:t>Entorno a controlar: Procesos Industriales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5"/>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531" name="Google Shape;531;p25"/>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532" name="Google Shape;532;p25"/>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p>
            <a:pPr indent="-316531" lvl="0" marL="316531" rtl="0" algn="l">
              <a:spcBef>
                <a:spcPts val="0"/>
              </a:spcBef>
              <a:spcAft>
                <a:spcPts val="0"/>
              </a:spcAft>
              <a:buClr>
                <a:srgbClr val="FF0000"/>
              </a:buClr>
              <a:buSzPts val="2000"/>
              <a:buNone/>
            </a:pPr>
            <a:r>
              <a:rPr lang="es-ES"/>
              <a:t>Tipos de industria</a:t>
            </a:r>
            <a:endParaRPr/>
          </a:p>
        </p:txBody>
      </p:sp>
      <p:sp>
        <p:nvSpPr>
          <p:cNvPr id="533" name="Google Shape;533;p25"/>
          <p:cNvSpPr/>
          <p:nvPr/>
        </p:nvSpPr>
        <p:spPr>
          <a:xfrm>
            <a:off x="359992" y="2221494"/>
            <a:ext cx="4140000" cy="1474788"/>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Extractivas (minería)</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Siderúrgicas (hierro y acero)</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Metalúrgicas (todo tipo de metales)</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Petroquímicas (derivados del petróleo)</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Química pesada (productos químicos)</a:t>
            </a:r>
            <a:endParaRPr/>
          </a:p>
        </p:txBody>
      </p:sp>
      <p:sp>
        <p:nvSpPr>
          <p:cNvPr id="534" name="Google Shape;534;p25"/>
          <p:cNvSpPr txBox="1"/>
          <p:nvPr/>
        </p:nvSpPr>
        <p:spPr>
          <a:xfrm>
            <a:off x="251519" y="1802732"/>
            <a:ext cx="4140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chemeClr val="dk1"/>
                </a:solidFill>
                <a:latin typeface="Calibri"/>
                <a:ea typeface="Calibri"/>
                <a:cs typeface="Calibri"/>
                <a:sym typeface="Calibri"/>
              </a:rPr>
              <a:t>Industria pesada o de base</a:t>
            </a:r>
            <a:endParaRPr/>
          </a:p>
        </p:txBody>
      </p:sp>
      <p:sp>
        <p:nvSpPr>
          <p:cNvPr id="535" name="Google Shape;535;p25"/>
          <p:cNvSpPr/>
          <p:nvPr/>
        </p:nvSpPr>
        <p:spPr>
          <a:xfrm>
            <a:off x="359992" y="4273928"/>
            <a:ext cx="4140000" cy="1749425"/>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Maquinaria</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Materiales de construcción</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Astilleros</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Producción de vehículos industriales</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Aeronáutica</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Armamentística</a:t>
            </a:r>
            <a:endParaRPr/>
          </a:p>
        </p:txBody>
      </p:sp>
      <p:sp>
        <p:nvSpPr>
          <p:cNvPr id="536" name="Google Shape;536;p25"/>
          <p:cNvSpPr txBox="1"/>
          <p:nvPr/>
        </p:nvSpPr>
        <p:spPr>
          <a:xfrm>
            <a:off x="251519" y="3877628"/>
            <a:ext cx="4140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chemeClr val="dk1"/>
                </a:solidFill>
                <a:latin typeface="Calibri"/>
                <a:ea typeface="Calibri"/>
                <a:cs typeface="Calibri"/>
                <a:sym typeface="Calibri"/>
              </a:rPr>
              <a:t>Industria de bienes de equipo</a:t>
            </a:r>
            <a:endParaRPr/>
          </a:p>
        </p:txBody>
      </p:sp>
      <p:sp>
        <p:nvSpPr>
          <p:cNvPr id="537" name="Google Shape;537;p25"/>
          <p:cNvSpPr/>
          <p:nvPr/>
        </p:nvSpPr>
        <p:spPr>
          <a:xfrm>
            <a:off x="4896496" y="2770188"/>
            <a:ext cx="4140000" cy="229870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Alimentación y bebidas</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Electrodomésticos y aparatos eléctricos</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Informática y telecomunicaciones</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Farmacia y química ligera</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Biotecnología</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Textil, cuero y calzado</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Muebles</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Papel y artes gráficas</a:t>
            </a:r>
            <a:endParaRPr/>
          </a:p>
        </p:txBody>
      </p:sp>
      <p:sp>
        <p:nvSpPr>
          <p:cNvPr id="538" name="Google Shape;538;p25"/>
          <p:cNvSpPr txBox="1"/>
          <p:nvPr/>
        </p:nvSpPr>
        <p:spPr>
          <a:xfrm>
            <a:off x="4751519" y="2376111"/>
            <a:ext cx="4140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chemeClr val="dk1"/>
                </a:solidFill>
                <a:latin typeface="Calibri"/>
                <a:ea typeface="Calibri"/>
                <a:cs typeface="Calibri"/>
                <a:sym typeface="Calibri"/>
              </a:rPr>
              <a:t>Industria ligera o de uso y consumo</a:t>
            </a:r>
            <a:endParaRPr/>
          </a:p>
        </p:txBody>
      </p:sp>
      <p:sp>
        <p:nvSpPr>
          <p:cNvPr id="539" name="Google Shape;539;p25"/>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6"/>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546" name="Google Shape;546;p26"/>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547" name="Google Shape;547;p26"/>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p>
            <a:pPr indent="-316531" lvl="0" marL="316531" rtl="0" algn="l">
              <a:spcBef>
                <a:spcPts val="0"/>
              </a:spcBef>
              <a:spcAft>
                <a:spcPts val="0"/>
              </a:spcAft>
              <a:buClr>
                <a:srgbClr val="FF0000"/>
              </a:buClr>
              <a:buSzPts val="2000"/>
              <a:buNone/>
            </a:pPr>
            <a:r>
              <a:rPr lang="es-ES"/>
              <a:t>CONTROL INDUSTRIAL: Clasificación</a:t>
            </a:r>
            <a:endParaRPr/>
          </a:p>
          <a:p>
            <a:pPr indent="-316531" lvl="0" marL="316531" rtl="0" algn="l">
              <a:spcBef>
                <a:spcPts val="400"/>
              </a:spcBef>
              <a:spcAft>
                <a:spcPts val="0"/>
              </a:spcAft>
              <a:buClr>
                <a:srgbClr val="FF0000"/>
              </a:buClr>
              <a:buSzPts val="2000"/>
              <a:buNone/>
            </a:pPr>
            <a:r>
              <a:t/>
            </a:r>
            <a:endParaRPr/>
          </a:p>
        </p:txBody>
      </p:sp>
      <p:sp>
        <p:nvSpPr>
          <p:cNvPr id="548" name="Google Shape;548;p26"/>
          <p:cNvSpPr/>
          <p:nvPr/>
        </p:nvSpPr>
        <p:spPr>
          <a:xfrm>
            <a:off x="5772150" y="2492896"/>
            <a:ext cx="2533650" cy="650875"/>
          </a:xfrm>
          <a:prstGeom prst="rect">
            <a:avLst/>
          </a:prstGeom>
          <a:solidFill>
            <a:srgbClr val="D8D8D8"/>
          </a:solidFill>
          <a:ln>
            <a:noFill/>
          </a:ln>
        </p:spPr>
        <p:txBody>
          <a:bodyPr anchorCtr="0" anchor="t" bIns="45700" lIns="91425" spcFirstLastPara="1" rIns="91425" wrap="square" tIns="45700">
            <a:spAutoFit/>
          </a:bodyPr>
          <a:lstStyle/>
          <a:p>
            <a:pPr indent="0" lvl="2" marL="0" marR="0" rtl="0" algn="just">
              <a:spcBef>
                <a:spcPts val="0"/>
              </a:spcBef>
              <a:spcAft>
                <a:spcPts val="0"/>
              </a:spcAft>
              <a:buNone/>
            </a:pPr>
            <a:r>
              <a:rPr b="0" i="0" lang="es-ES" sz="1800" u="none" cap="none" strike="noStrike">
                <a:solidFill>
                  <a:schemeClr val="dk1"/>
                </a:solidFill>
                <a:latin typeface="Calibri"/>
                <a:ea typeface="Calibri"/>
                <a:cs typeface="Calibri"/>
                <a:sym typeface="Calibri"/>
              </a:rPr>
              <a:t>Control en Lazo Abierto</a:t>
            </a:r>
            <a:endParaRPr/>
          </a:p>
          <a:p>
            <a:pPr indent="0" lvl="2" marL="0" marR="0" rtl="0" algn="just">
              <a:spcBef>
                <a:spcPts val="0"/>
              </a:spcBef>
              <a:spcAft>
                <a:spcPts val="0"/>
              </a:spcAft>
              <a:buNone/>
            </a:pPr>
            <a:r>
              <a:rPr b="0" i="0" lang="es-ES" sz="1800" u="none" cap="none" strike="noStrike">
                <a:solidFill>
                  <a:schemeClr val="dk1"/>
                </a:solidFill>
                <a:latin typeface="Calibri"/>
                <a:ea typeface="Calibri"/>
                <a:cs typeface="Calibri"/>
                <a:sym typeface="Calibri"/>
              </a:rPr>
              <a:t>Control en Lazo Cerrado</a:t>
            </a:r>
            <a:endParaRPr/>
          </a:p>
        </p:txBody>
      </p:sp>
      <p:sp>
        <p:nvSpPr>
          <p:cNvPr id="549" name="Google Shape;549;p26"/>
          <p:cNvSpPr/>
          <p:nvPr/>
        </p:nvSpPr>
        <p:spPr>
          <a:xfrm>
            <a:off x="2028825" y="2492896"/>
            <a:ext cx="3533775" cy="641350"/>
          </a:xfrm>
          <a:prstGeom prst="rect">
            <a:avLst/>
          </a:prstGeom>
          <a:noFill/>
          <a:ln>
            <a:noFill/>
          </a:ln>
        </p:spPr>
        <p:txBody>
          <a:bodyPr anchorCtr="0" anchor="t" bIns="45700" lIns="91425" spcFirstLastPara="1" rIns="91425" wrap="square" tIns="45700">
            <a:spAutoFit/>
          </a:bodyPr>
          <a:lstStyle/>
          <a:p>
            <a:pPr indent="0" lvl="1" marL="0" marR="0" rtl="0" algn="r">
              <a:spcBef>
                <a:spcPts val="0"/>
              </a:spcBef>
              <a:spcAft>
                <a:spcPts val="0"/>
              </a:spcAft>
              <a:buNone/>
            </a:pPr>
            <a:r>
              <a:rPr b="0" i="0" lang="es-ES" sz="1800" u="none" cap="none" strike="noStrike">
                <a:solidFill>
                  <a:schemeClr val="dk1"/>
                </a:solidFill>
                <a:latin typeface="Calibri"/>
                <a:ea typeface="Calibri"/>
                <a:cs typeface="Calibri"/>
                <a:sym typeface="Calibri"/>
              </a:rPr>
              <a:t>Según la información que recibe el sistema de control: </a:t>
            </a:r>
            <a:endParaRPr/>
          </a:p>
        </p:txBody>
      </p:sp>
      <p:sp>
        <p:nvSpPr>
          <p:cNvPr id="550" name="Google Shape;550;p26"/>
          <p:cNvSpPr/>
          <p:nvPr/>
        </p:nvSpPr>
        <p:spPr>
          <a:xfrm>
            <a:off x="4432300" y="3429000"/>
            <a:ext cx="3873500" cy="923925"/>
          </a:xfrm>
          <a:prstGeom prst="rect">
            <a:avLst/>
          </a:prstGeom>
          <a:solidFill>
            <a:srgbClr val="D8D8D8"/>
          </a:solidFill>
          <a:ln>
            <a:noFill/>
          </a:ln>
        </p:spPr>
        <p:txBody>
          <a:bodyPr anchorCtr="0" anchor="t" bIns="45700" lIns="91425" spcFirstLastPara="1" rIns="91425" wrap="square" tIns="45700">
            <a:spAutoFit/>
          </a:bodyPr>
          <a:lstStyle/>
          <a:p>
            <a:pPr indent="0" lvl="2" marL="0" marR="0" rtl="0" algn="just">
              <a:spcBef>
                <a:spcPts val="0"/>
              </a:spcBef>
              <a:spcAft>
                <a:spcPts val="0"/>
              </a:spcAft>
              <a:buNone/>
            </a:pPr>
            <a:r>
              <a:rPr b="0" i="0" lang="es-ES" sz="1800" u="none" cap="none" strike="noStrike">
                <a:solidFill>
                  <a:schemeClr val="dk1"/>
                </a:solidFill>
                <a:latin typeface="Calibri"/>
                <a:ea typeface="Calibri"/>
                <a:cs typeface="Calibri"/>
                <a:sym typeface="Calibri"/>
              </a:rPr>
              <a:t>Sistemas Analógicos</a:t>
            </a:r>
            <a:endParaRPr/>
          </a:p>
          <a:p>
            <a:pPr indent="0" lvl="2" marL="0" marR="0" rtl="0" algn="just">
              <a:spcBef>
                <a:spcPts val="0"/>
              </a:spcBef>
              <a:spcAft>
                <a:spcPts val="0"/>
              </a:spcAft>
              <a:buNone/>
            </a:pPr>
            <a:r>
              <a:rPr b="0" i="0" lang="es-ES" sz="1800" u="none" cap="none" strike="noStrike">
                <a:solidFill>
                  <a:schemeClr val="dk1"/>
                </a:solidFill>
                <a:latin typeface="Calibri"/>
                <a:ea typeface="Calibri"/>
                <a:cs typeface="Calibri"/>
                <a:sym typeface="Calibri"/>
              </a:rPr>
              <a:t>Sistemas Digitales</a:t>
            </a:r>
            <a:endParaRPr/>
          </a:p>
          <a:p>
            <a:pPr indent="0" lvl="2" marL="0" marR="0" rtl="0" algn="just">
              <a:spcBef>
                <a:spcPts val="0"/>
              </a:spcBef>
              <a:spcAft>
                <a:spcPts val="0"/>
              </a:spcAft>
              <a:buNone/>
            </a:pPr>
            <a:r>
              <a:rPr b="0" i="0" lang="es-ES" sz="1800" u="none" cap="none" strike="noStrike">
                <a:solidFill>
                  <a:schemeClr val="dk1"/>
                </a:solidFill>
                <a:latin typeface="Calibri"/>
                <a:ea typeface="Calibri"/>
                <a:cs typeface="Calibri"/>
                <a:sym typeface="Calibri"/>
              </a:rPr>
              <a:t>Sistemas Híbridos Analógicos-Digitales</a:t>
            </a:r>
            <a:endParaRPr/>
          </a:p>
        </p:txBody>
      </p:sp>
      <p:sp>
        <p:nvSpPr>
          <p:cNvPr id="551" name="Google Shape;551;p26"/>
          <p:cNvSpPr/>
          <p:nvPr/>
        </p:nvSpPr>
        <p:spPr>
          <a:xfrm>
            <a:off x="482600" y="3570287"/>
            <a:ext cx="3743325" cy="641350"/>
          </a:xfrm>
          <a:prstGeom prst="rect">
            <a:avLst/>
          </a:prstGeom>
          <a:noFill/>
          <a:ln>
            <a:noFill/>
          </a:ln>
        </p:spPr>
        <p:txBody>
          <a:bodyPr anchorCtr="0" anchor="t" bIns="45700" lIns="91425" spcFirstLastPara="1" rIns="91425" wrap="square" tIns="45700">
            <a:spAutoFit/>
          </a:bodyPr>
          <a:lstStyle/>
          <a:p>
            <a:pPr indent="0" lvl="1" marL="0" marR="0" rtl="0" algn="r">
              <a:spcBef>
                <a:spcPts val="0"/>
              </a:spcBef>
              <a:spcAft>
                <a:spcPts val="0"/>
              </a:spcAft>
              <a:buNone/>
            </a:pPr>
            <a:r>
              <a:rPr b="0" i="0" lang="es-ES" sz="1800" u="none" cap="none" strike="noStrike">
                <a:solidFill>
                  <a:schemeClr val="dk1"/>
                </a:solidFill>
                <a:latin typeface="Calibri"/>
                <a:ea typeface="Calibri"/>
                <a:cs typeface="Calibri"/>
                <a:sym typeface="Calibri"/>
              </a:rPr>
              <a:t>Según la naturaleza de las señales que intervienen en el proceso:</a:t>
            </a:r>
            <a:endParaRPr/>
          </a:p>
        </p:txBody>
      </p:sp>
      <p:sp>
        <p:nvSpPr>
          <p:cNvPr id="552" name="Google Shape;552;p26"/>
          <p:cNvSpPr/>
          <p:nvPr/>
        </p:nvSpPr>
        <p:spPr>
          <a:xfrm>
            <a:off x="5059363" y="4581128"/>
            <a:ext cx="3246437" cy="650875"/>
          </a:xfrm>
          <a:prstGeom prst="rect">
            <a:avLst/>
          </a:prstGeom>
          <a:solidFill>
            <a:srgbClr val="D8D8D8"/>
          </a:solidFill>
          <a:ln>
            <a:noFill/>
          </a:ln>
        </p:spPr>
        <p:txBody>
          <a:bodyPr anchorCtr="0" anchor="t" bIns="45700" lIns="91425" spcFirstLastPara="1" rIns="91425" wrap="square" tIns="45700">
            <a:spAutoFit/>
          </a:bodyPr>
          <a:lstStyle/>
          <a:p>
            <a:pPr indent="0" lvl="2" marL="0" marR="0" rtl="0" algn="just">
              <a:spcBef>
                <a:spcPts val="0"/>
              </a:spcBef>
              <a:spcAft>
                <a:spcPts val="0"/>
              </a:spcAft>
              <a:buNone/>
            </a:pPr>
            <a:r>
              <a:rPr b="0" i="0" lang="es-ES" sz="1800" u="none" cap="none" strike="noStrike">
                <a:solidFill>
                  <a:schemeClr val="dk1"/>
                </a:solidFill>
                <a:latin typeface="Calibri"/>
                <a:ea typeface="Calibri"/>
                <a:cs typeface="Calibri"/>
                <a:sym typeface="Calibri"/>
              </a:rPr>
              <a:t>Control de Procesos Continuos</a:t>
            </a:r>
            <a:endParaRPr/>
          </a:p>
          <a:p>
            <a:pPr indent="0" lvl="2" marL="0" marR="0" rtl="0" algn="just">
              <a:spcBef>
                <a:spcPts val="0"/>
              </a:spcBef>
              <a:spcAft>
                <a:spcPts val="0"/>
              </a:spcAft>
              <a:buNone/>
            </a:pPr>
            <a:r>
              <a:rPr b="0" i="0" lang="es-ES" sz="1800" u="none" cap="none" strike="noStrike">
                <a:solidFill>
                  <a:schemeClr val="dk1"/>
                </a:solidFill>
                <a:latin typeface="Calibri"/>
                <a:ea typeface="Calibri"/>
                <a:cs typeface="Calibri"/>
                <a:sym typeface="Calibri"/>
              </a:rPr>
              <a:t>Control de Procesos Discretos</a:t>
            </a:r>
            <a:endParaRPr/>
          </a:p>
        </p:txBody>
      </p:sp>
      <p:sp>
        <p:nvSpPr>
          <p:cNvPr id="553" name="Google Shape;553;p26"/>
          <p:cNvSpPr/>
          <p:nvPr/>
        </p:nvSpPr>
        <p:spPr>
          <a:xfrm>
            <a:off x="950913" y="4581128"/>
            <a:ext cx="3898900" cy="641350"/>
          </a:xfrm>
          <a:prstGeom prst="rect">
            <a:avLst/>
          </a:prstGeom>
          <a:noFill/>
          <a:ln>
            <a:noFill/>
          </a:ln>
        </p:spPr>
        <p:txBody>
          <a:bodyPr anchorCtr="0" anchor="t" bIns="45700" lIns="91425" spcFirstLastPara="1" rIns="91425" wrap="square" tIns="45700">
            <a:spAutoFit/>
          </a:bodyPr>
          <a:lstStyle/>
          <a:p>
            <a:pPr indent="0" lvl="1" marL="0" marR="0" rtl="0" algn="r">
              <a:spcBef>
                <a:spcPts val="0"/>
              </a:spcBef>
              <a:spcAft>
                <a:spcPts val="0"/>
              </a:spcAft>
              <a:buNone/>
            </a:pPr>
            <a:r>
              <a:rPr b="0" i="0" lang="es-ES" sz="1800" u="none" cap="none" strike="noStrike">
                <a:solidFill>
                  <a:schemeClr val="dk1"/>
                </a:solidFill>
                <a:latin typeface="Calibri"/>
                <a:ea typeface="Calibri"/>
                <a:cs typeface="Calibri"/>
                <a:sym typeface="Calibri"/>
              </a:rPr>
              <a:t>Según el sistema de producción que se quiere controlar:</a:t>
            </a:r>
            <a:endParaRPr/>
          </a:p>
        </p:txBody>
      </p:sp>
      <p:sp>
        <p:nvSpPr>
          <p:cNvPr id="554" name="Google Shape;554;p26"/>
          <p:cNvSpPr/>
          <p:nvPr/>
        </p:nvSpPr>
        <p:spPr>
          <a:xfrm>
            <a:off x="6819900" y="5589240"/>
            <a:ext cx="1485900" cy="650875"/>
          </a:xfrm>
          <a:prstGeom prst="rect">
            <a:avLst/>
          </a:prstGeom>
          <a:solidFill>
            <a:srgbClr val="D8D8D8"/>
          </a:solidFill>
          <a:ln>
            <a:noFill/>
          </a:ln>
        </p:spPr>
        <p:txBody>
          <a:bodyPr anchorCtr="0" anchor="t" bIns="45700" lIns="91425" spcFirstLastPara="1" rIns="91425" wrap="square" tIns="45700">
            <a:spAutoFit/>
          </a:bodyPr>
          <a:lstStyle/>
          <a:p>
            <a:pPr indent="0" lvl="2" marL="0" marR="0" rtl="0" algn="just">
              <a:spcBef>
                <a:spcPts val="0"/>
              </a:spcBef>
              <a:spcAft>
                <a:spcPts val="0"/>
              </a:spcAft>
              <a:buNone/>
            </a:pPr>
            <a:r>
              <a:rPr b="0" i="0" lang="es-ES" sz="1800" u="none" cap="none" strike="noStrike">
                <a:solidFill>
                  <a:schemeClr val="dk1"/>
                </a:solidFill>
                <a:latin typeface="Calibri"/>
                <a:ea typeface="Calibri"/>
                <a:cs typeface="Calibri"/>
                <a:sym typeface="Calibri"/>
              </a:rPr>
              <a:t>Centralizado</a:t>
            </a:r>
            <a:endParaRPr/>
          </a:p>
          <a:p>
            <a:pPr indent="0" lvl="2" marL="0" marR="0" rtl="0" algn="just">
              <a:spcBef>
                <a:spcPts val="0"/>
              </a:spcBef>
              <a:spcAft>
                <a:spcPts val="0"/>
              </a:spcAft>
              <a:buNone/>
            </a:pPr>
            <a:r>
              <a:rPr b="0" i="0" lang="es-ES" sz="1800" u="none" cap="none" strike="noStrike">
                <a:solidFill>
                  <a:schemeClr val="dk1"/>
                </a:solidFill>
                <a:latin typeface="Calibri"/>
                <a:ea typeface="Calibri"/>
                <a:cs typeface="Calibri"/>
                <a:sym typeface="Calibri"/>
              </a:rPr>
              <a:t>Distribuido</a:t>
            </a:r>
            <a:endParaRPr/>
          </a:p>
        </p:txBody>
      </p:sp>
      <p:sp>
        <p:nvSpPr>
          <p:cNvPr id="555" name="Google Shape;555;p26"/>
          <p:cNvSpPr/>
          <p:nvPr/>
        </p:nvSpPr>
        <p:spPr>
          <a:xfrm>
            <a:off x="3378200" y="5589240"/>
            <a:ext cx="3232150" cy="641350"/>
          </a:xfrm>
          <a:prstGeom prst="rect">
            <a:avLst/>
          </a:prstGeom>
          <a:noFill/>
          <a:ln>
            <a:noFill/>
          </a:ln>
        </p:spPr>
        <p:txBody>
          <a:bodyPr anchorCtr="0" anchor="t" bIns="45700" lIns="91425" spcFirstLastPara="1" rIns="91425" wrap="square" tIns="45700">
            <a:spAutoFit/>
          </a:bodyPr>
          <a:lstStyle/>
          <a:p>
            <a:pPr indent="0" lvl="1" marL="0" marR="0" rtl="0" algn="r">
              <a:spcBef>
                <a:spcPts val="0"/>
              </a:spcBef>
              <a:spcAft>
                <a:spcPts val="0"/>
              </a:spcAft>
              <a:buNone/>
            </a:pPr>
            <a:r>
              <a:rPr b="0" i="0" lang="es-ES" sz="1800" u="none" cap="none" strike="noStrike">
                <a:solidFill>
                  <a:schemeClr val="dk1"/>
                </a:solidFill>
                <a:latin typeface="Calibri"/>
                <a:ea typeface="Calibri"/>
                <a:cs typeface="Calibri"/>
                <a:sym typeface="Calibri"/>
              </a:rPr>
              <a:t>Según la distribución de los elementos de control:</a:t>
            </a:r>
            <a:endParaRPr/>
          </a:p>
        </p:txBody>
      </p:sp>
      <p:sp>
        <p:nvSpPr>
          <p:cNvPr id="556" name="Google Shape;556;p26"/>
          <p:cNvSpPr/>
          <p:nvPr/>
        </p:nvSpPr>
        <p:spPr>
          <a:xfrm>
            <a:off x="4558630" y="1628800"/>
            <a:ext cx="2533650" cy="650875"/>
          </a:xfrm>
          <a:prstGeom prst="rect">
            <a:avLst/>
          </a:prstGeom>
          <a:solidFill>
            <a:srgbClr val="D8D8D8"/>
          </a:solidFill>
          <a:ln>
            <a:noFill/>
          </a:ln>
        </p:spPr>
        <p:txBody>
          <a:bodyPr anchorCtr="0" anchor="t" bIns="45700" lIns="91425" spcFirstLastPara="1" rIns="91425" wrap="square" tIns="45700">
            <a:spAutoFit/>
          </a:bodyPr>
          <a:lstStyle/>
          <a:p>
            <a:pPr indent="0" lvl="2" marL="0" marR="0" rtl="0" algn="just">
              <a:spcBef>
                <a:spcPts val="0"/>
              </a:spcBef>
              <a:spcAft>
                <a:spcPts val="0"/>
              </a:spcAft>
              <a:buNone/>
            </a:pPr>
            <a:r>
              <a:rPr b="0" i="0" lang="es-ES" sz="1800" u="none" cap="none" strike="noStrike">
                <a:solidFill>
                  <a:schemeClr val="dk1"/>
                </a:solidFill>
                <a:latin typeface="Calibri"/>
                <a:ea typeface="Calibri"/>
                <a:cs typeface="Calibri"/>
                <a:sym typeface="Calibri"/>
              </a:rPr>
              <a:t>Lógica cableada</a:t>
            </a:r>
            <a:endParaRPr/>
          </a:p>
          <a:p>
            <a:pPr indent="0" lvl="2" marL="0" marR="0" rtl="0" algn="just">
              <a:spcBef>
                <a:spcPts val="0"/>
              </a:spcBef>
              <a:spcAft>
                <a:spcPts val="0"/>
              </a:spcAft>
              <a:buNone/>
            </a:pPr>
            <a:r>
              <a:rPr b="0" i="0" lang="es-ES" sz="1800" u="none" cap="none" strike="noStrike">
                <a:solidFill>
                  <a:schemeClr val="dk1"/>
                </a:solidFill>
                <a:latin typeface="Calibri"/>
                <a:ea typeface="Calibri"/>
                <a:cs typeface="Calibri"/>
                <a:sym typeface="Calibri"/>
              </a:rPr>
              <a:t>Lógica programada</a:t>
            </a:r>
            <a:endParaRPr/>
          </a:p>
        </p:txBody>
      </p:sp>
      <p:sp>
        <p:nvSpPr>
          <p:cNvPr id="557" name="Google Shape;557;p26"/>
          <p:cNvSpPr/>
          <p:nvPr/>
        </p:nvSpPr>
        <p:spPr>
          <a:xfrm>
            <a:off x="815305" y="1769571"/>
            <a:ext cx="3533775" cy="369332"/>
          </a:xfrm>
          <a:prstGeom prst="rect">
            <a:avLst/>
          </a:prstGeom>
          <a:noFill/>
          <a:ln>
            <a:noFill/>
          </a:ln>
        </p:spPr>
        <p:txBody>
          <a:bodyPr anchorCtr="0" anchor="t" bIns="45700" lIns="91425" spcFirstLastPara="1" rIns="91425" wrap="square" tIns="45700">
            <a:spAutoFit/>
          </a:bodyPr>
          <a:lstStyle/>
          <a:p>
            <a:pPr indent="0" lvl="1" marL="0" marR="0" rtl="0" algn="r">
              <a:spcBef>
                <a:spcPts val="0"/>
              </a:spcBef>
              <a:spcAft>
                <a:spcPts val="0"/>
              </a:spcAft>
              <a:buNone/>
            </a:pPr>
            <a:r>
              <a:rPr b="0" i="0" lang="es-ES" sz="1800" u="none" cap="none" strike="noStrike">
                <a:solidFill>
                  <a:schemeClr val="dk1"/>
                </a:solidFill>
                <a:latin typeface="Calibri"/>
                <a:ea typeface="Calibri"/>
                <a:cs typeface="Calibri"/>
                <a:sym typeface="Calibri"/>
              </a:rPr>
              <a:t>Según la tecnología empleada: </a:t>
            </a:r>
            <a:endParaRPr/>
          </a:p>
        </p:txBody>
      </p:sp>
      <p:sp>
        <p:nvSpPr>
          <p:cNvPr id="558" name="Google Shape;558;p26"/>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7"/>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564" name="Google Shape;564;p27"/>
          <p:cNvSpPr/>
          <p:nvPr/>
        </p:nvSpPr>
        <p:spPr>
          <a:xfrm>
            <a:off x="3179626" y="1757816"/>
            <a:ext cx="2392973" cy="596670"/>
          </a:xfrm>
          <a:prstGeom prst="roundRect">
            <a:avLst>
              <a:gd fmla="val 0" name="adj"/>
            </a:avLst>
          </a:prstGeom>
          <a:solidFill>
            <a:srgbClr val="92D050"/>
          </a:solidFill>
          <a:ln>
            <a:noFill/>
          </a:ln>
        </p:spPr>
        <p:txBody>
          <a:bodyPr anchorCtr="0" anchor="ctr" bIns="42100" lIns="84225" spcFirstLastPara="1" rIns="84225" wrap="square" tIns="42100">
            <a:noAutofit/>
          </a:bodyPr>
          <a:lstStyle/>
          <a:p>
            <a:pPr indent="0" lvl="0" marL="0" marR="0" rtl="0" algn="ctr">
              <a:spcBef>
                <a:spcPts val="0"/>
              </a:spcBef>
              <a:spcAft>
                <a:spcPts val="0"/>
              </a:spcAft>
              <a:buNone/>
            </a:pPr>
            <a:r>
              <a:rPr b="1" lang="es-ES" sz="1200">
                <a:solidFill>
                  <a:schemeClr val="dk1"/>
                </a:solidFill>
                <a:latin typeface="Arial"/>
                <a:ea typeface="Arial"/>
                <a:cs typeface="Arial"/>
                <a:sym typeface="Arial"/>
              </a:rPr>
              <a:t>TECNOLOGIA</a:t>
            </a:r>
            <a:endParaRPr/>
          </a:p>
          <a:p>
            <a:pPr indent="0" lvl="0" marL="0" marR="0" rtl="0" algn="ctr">
              <a:spcBef>
                <a:spcPts val="0"/>
              </a:spcBef>
              <a:spcAft>
                <a:spcPts val="0"/>
              </a:spcAft>
              <a:buNone/>
            </a:pPr>
            <a:r>
              <a:rPr b="1" lang="es-ES" sz="1200">
                <a:solidFill>
                  <a:schemeClr val="dk1"/>
                </a:solidFill>
                <a:latin typeface="Arial"/>
                <a:ea typeface="Arial"/>
                <a:cs typeface="Arial"/>
                <a:sym typeface="Arial"/>
              </a:rPr>
              <a:t>DE AUTOMATIZACION</a:t>
            </a:r>
            <a:endParaRPr/>
          </a:p>
        </p:txBody>
      </p:sp>
      <p:sp>
        <p:nvSpPr>
          <p:cNvPr id="565" name="Google Shape;565;p27"/>
          <p:cNvSpPr/>
          <p:nvPr/>
        </p:nvSpPr>
        <p:spPr>
          <a:xfrm>
            <a:off x="1592625" y="2999093"/>
            <a:ext cx="1587012" cy="552623"/>
          </a:xfrm>
          <a:prstGeom prst="roundRect">
            <a:avLst>
              <a:gd fmla="val 0" name="adj"/>
            </a:avLst>
          </a:prstGeom>
          <a:solidFill>
            <a:srgbClr val="BFBFBF"/>
          </a:solidFill>
          <a:ln>
            <a:noFill/>
          </a:ln>
          <a:effectLst>
            <a:outerShdw blurRad="40000" rotWithShape="0" dir="5400000" dist="20000">
              <a:srgbClr val="000000">
                <a:alpha val="37647"/>
              </a:srgbClr>
            </a:outerShdw>
          </a:effectLst>
        </p:spPr>
        <p:txBody>
          <a:bodyPr anchorCtr="0" anchor="ctr" bIns="42100" lIns="84225" spcFirstLastPara="1" rIns="84225" wrap="square" tIns="42100">
            <a:noAutofit/>
          </a:bodyPr>
          <a:lstStyle/>
          <a:p>
            <a:pPr indent="0" lvl="0" marL="0" marR="0" rtl="0" algn="ctr">
              <a:spcBef>
                <a:spcPts val="0"/>
              </a:spcBef>
              <a:spcAft>
                <a:spcPts val="0"/>
              </a:spcAft>
              <a:buNone/>
            </a:pPr>
            <a:r>
              <a:rPr b="1" lang="es-ES" sz="1200">
                <a:solidFill>
                  <a:schemeClr val="dk1"/>
                </a:solidFill>
                <a:latin typeface="Arial"/>
                <a:ea typeface="Arial"/>
                <a:cs typeface="Arial"/>
                <a:sym typeface="Arial"/>
              </a:rPr>
              <a:t>LOGICA</a:t>
            </a:r>
            <a:endParaRPr/>
          </a:p>
          <a:p>
            <a:pPr indent="0" lvl="0" marL="0" marR="0" rtl="0" algn="ctr">
              <a:spcBef>
                <a:spcPts val="0"/>
              </a:spcBef>
              <a:spcAft>
                <a:spcPts val="0"/>
              </a:spcAft>
              <a:buNone/>
            </a:pPr>
            <a:r>
              <a:rPr b="1" lang="es-ES" sz="1200">
                <a:solidFill>
                  <a:schemeClr val="dk1"/>
                </a:solidFill>
                <a:latin typeface="Arial"/>
                <a:ea typeface="Arial"/>
                <a:cs typeface="Arial"/>
                <a:sym typeface="Arial"/>
              </a:rPr>
              <a:t>CABLEADA</a:t>
            </a:r>
            <a:endParaRPr/>
          </a:p>
        </p:txBody>
      </p:sp>
      <p:sp>
        <p:nvSpPr>
          <p:cNvPr id="566" name="Google Shape;566;p27"/>
          <p:cNvSpPr/>
          <p:nvPr/>
        </p:nvSpPr>
        <p:spPr>
          <a:xfrm>
            <a:off x="5307375" y="2999093"/>
            <a:ext cx="1661746" cy="552623"/>
          </a:xfrm>
          <a:prstGeom prst="roundRect">
            <a:avLst>
              <a:gd fmla="val 0" name="adj"/>
            </a:avLst>
          </a:prstGeom>
          <a:solidFill>
            <a:srgbClr val="BFBFBF"/>
          </a:solidFill>
          <a:ln>
            <a:noFill/>
          </a:ln>
          <a:effectLst>
            <a:outerShdw blurRad="40000" rotWithShape="0" dir="5400000" dist="20000">
              <a:srgbClr val="000000">
                <a:alpha val="37647"/>
              </a:srgbClr>
            </a:outerShdw>
          </a:effectLst>
        </p:spPr>
        <p:txBody>
          <a:bodyPr anchorCtr="0" anchor="ctr" bIns="42100" lIns="84225" spcFirstLastPara="1" rIns="84225" wrap="square" tIns="42100">
            <a:noAutofit/>
          </a:bodyPr>
          <a:lstStyle/>
          <a:p>
            <a:pPr indent="0" lvl="0" marL="0" marR="0" rtl="0" algn="ctr">
              <a:spcBef>
                <a:spcPts val="0"/>
              </a:spcBef>
              <a:spcAft>
                <a:spcPts val="0"/>
              </a:spcAft>
              <a:buNone/>
            </a:pPr>
            <a:r>
              <a:rPr b="1" lang="es-ES" sz="1200">
                <a:solidFill>
                  <a:schemeClr val="dk1"/>
                </a:solidFill>
                <a:latin typeface="Arial"/>
                <a:ea typeface="Arial"/>
                <a:cs typeface="Arial"/>
                <a:sym typeface="Arial"/>
              </a:rPr>
              <a:t>LOGICA</a:t>
            </a:r>
            <a:endParaRPr/>
          </a:p>
          <a:p>
            <a:pPr indent="0" lvl="0" marL="0" marR="0" rtl="0" algn="ctr">
              <a:spcBef>
                <a:spcPts val="0"/>
              </a:spcBef>
              <a:spcAft>
                <a:spcPts val="0"/>
              </a:spcAft>
              <a:buNone/>
            </a:pPr>
            <a:r>
              <a:rPr b="1" lang="es-ES" sz="1200">
                <a:solidFill>
                  <a:schemeClr val="dk1"/>
                </a:solidFill>
                <a:latin typeface="Arial"/>
                <a:ea typeface="Arial"/>
                <a:cs typeface="Arial"/>
                <a:sym typeface="Arial"/>
              </a:rPr>
              <a:t>PROGRAMADA</a:t>
            </a:r>
            <a:endParaRPr/>
          </a:p>
        </p:txBody>
      </p:sp>
      <p:cxnSp>
        <p:nvCxnSpPr>
          <p:cNvPr id="567" name="Google Shape;567;p27"/>
          <p:cNvCxnSpPr>
            <a:stCxn id="564" idx="2"/>
            <a:endCxn id="565" idx="0"/>
          </p:cNvCxnSpPr>
          <p:nvPr/>
        </p:nvCxnSpPr>
        <p:spPr>
          <a:xfrm rot="5400000">
            <a:off x="3058813" y="1681886"/>
            <a:ext cx="644700" cy="1989900"/>
          </a:xfrm>
          <a:prstGeom prst="bentConnector3">
            <a:avLst>
              <a:gd fmla="val 49993" name="adj1"/>
            </a:avLst>
          </a:prstGeom>
          <a:noFill/>
          <a:ln cap="flat" cmpd="sng" w="44450">
            <a:solidFill>
              <a:srgbClr val="003399"/>
            </a:solidFill>
            <a:prstDash val="solid"/>
            <a:miter lim="800000"/>
            <a:headEnd len="med" w="med" type="none"/>
            <a:tailEnd len="med" w="med" type="triangle"/>
          </a:ln>
        </p:spPr>
      </p:cxnSp>
      <p:cxnSp>
        <p:nvCxnSpPr>
          <p:cNvPr id="568" name="Google Shape;568;p27"/>
          <p:cNvCxnSpPr>
            <a:stCxn id="564" idx="2"/>
            <a:endCxn id="566" idx="0"/>
          </p:cNvCxnSpPr>
          <p:nvPr/>
        </p:nvCxnSpPr>
        <p:spPr>
          <a:xfrm flipH="1" rot="-5400000">
            <a:off x="4934863" y="1795736"/>
            <a:ext cx="644700" cy="1762200"/>
          </a:xfrm>
          <a:prstGeom prst="bentConnector3">
            <a:avLst>
              <a:gd fmla="val 49993" name="adj1"/>
            </a:avLst>
          </a:prstGeom>
          <a:noFill/>
          <a:ln cap="flat" cmpd="sng" w="44450">
            <a:solidFill>
              <a:srgbClr val="003399"/>
            </a:solidFill>
            <a:prstDash val="solid"/>
            <a:miter lim="800000"/>
            <a:headEnd len="med" w="med" type="none"/>
            <a:tailEnd len="med" w="med" type="triangle"/>
          </a:ln>
        </p:spPr>
      </p:cxnSp>
      <p:cxnSp>
        <p:nvCxnSpPr>
          <p:cNvPr id="569" name="Google Shape;569;p27"/>
          <p:cNvCxnSpPr/>
          <p:nvPr/>
        </p:nvCxnSpPr>
        <p:spPr>
          <a:xfrm flipH="1" rot="-5400000">
            <a:off x="1994331" y="3943516"/>
            <a:ext cx="784200" cy="600"/>
          </a:xfrm>
          <a:prstGeom prst="bentConnector3">
            <a:avLst>
              <a:gd fmla="val 49995" name="adj1"/>
            </a:avLst>
          </a:prstGeom>
          <a:noFill/>
          <a:ln cap="flat" cmpd="sng" w="44450">
            <a:solidFill>
              <a:srgbClr val="003399"/>
            </a:solidFill>
            <a:prstDash val="solid"/>
            <a:round/>
            <a:headEnd len="sm" w="sm" type="none"/>
            <a:tailEnd len="med" w="med" type="triangle"/>
          </a:ln>
        </p:spPr>
      </p:cxnSp>
      <p:sp>
        <p:nvSpPr>
          <p:cNvPr id="570" name="Google Shape;570;p27"/>
          <p:cNvSpPr/>
          <p:nvPr/>
        </p:nvSpPr>
        <p:spPr>
          <a:xfrm>
            <a:off x="4376847" y="3959093"/>
            <a:ext cx="1329104" cy="465992"/>
          </a:xfrm>
          <a:prstGeom prst="roundRect">
            <a:avLst>
              <a:gd fmla="val 0" name="adj"/>
            </a:avLst>
          </a:prstGeom>
          <a:solidFill>
            <a:srgbClr val="366092"/>
          </a:solidFill>
          <a:ln cap="flat" cmpd="sng" w="38100">
            <a:solidFill>
              <a:srgbClr val="FF0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2100" lIns="84225" spcFirstLastPara="1" rIns="84225" wrap="square" tIns="42100">
            <a:noAutofit/>
          </a:bodyPr>
          <a:lstStyle/>
          <a:p>
            <a:pPr indent="0" lvl="0" marL="0" marR="0" rtl="0" algn="ctr">
              <a:spcBef>
                <a:spcPts val="0"/>
              </a:spcBef>
              <a:spcAft>
                <a:spcPts val="0"/>
              </a:spcAft>
              <a:buNone/>
            </a:pPr>
            <a:r>
              <a:rPr b="1" lang="es-ES" sz="1200">
                <a:solidFill>
                  <a:schemeClr val="dk1"/>
                </a:solidFill>
                <a:latin typeface="Arial"/>
                <a:ea typeface="Arial"/>
                <a:cs typeface="Arial"/>
                <a:sym typeface="Arial"/>
              </a:rPr>
              <a:t>AUTOMATAS</a:t>
            </a:r>
            <a:endParaRPr/>
          </a:p>
        </p:txBody>
      </p:sp>
      <p:sp>
        <p:nvSpPr>
          <p:cNvPr id="571" name="Google Shape;571;p27"/>
          <p:cNvSpPr/>
          <p:nvPr/>
        </p:nvSpPr>
        <p:spPr>
          <a:xfrm>
            <a:off x="6503119" y="3969350"/>
            <a:ext cx="2127738" cy="465992"/>
          </a:xfrm>
          <a:prstGeom prst="roundRect">
            <a:avLst>
              <a:gd fmla="val 0" name="adj"/>
            </a:avLst>
          </a:prstGeom>
          <a:solidFill>
            <a:srgbClr val="366092"/>
          </a:solidFill>
          <a:ln>
            <a:noFill/>
          </a:ln>
          <a:effectLst>
            <a:outerShdw blurRad="40000" rotWithShape="0" dir="5400000" dist="20000">
              <a:srgbClr val="000000">
                <a:alpha val="37647"/>
              </a:srgbClr>
            </a:outerShdw>
          </a:effectLst>
        </p:spPr>
        <p:txBody>
          <a:bodyPr anchorCtr="0" anchor="ctr" bIns="42100" lIns="84225" spcFirstLastPara="1" rIns="84225" wrap="square" tIns="42100">
            <a:noAutofit/>
          </a:bodyPr>
          <a:lstStyle/>
          <a:p>
            <a:pPr indent="0" lvl="0" marL="0" marR="0" rtl="0" algn="ctr">
              <a:spcBef>
                <a:spcPts val="0"/>
              </a:spcBef>
              <a:spcAft>
                <a:spcPts val="0"/>
              </a:spcAft>
              <a:buNone/>
            </a:pPr>
            <a:r>
              <a:rPr b="1" lang="es-ES" sz="1200">
                <a:solidFill>
                  <a:schemeClr val="dk1"/>
                </a:solidFill>
                <a:latin typeface="Arial"/>
                <a:ea typeface="Arial"/>
                <a:cs typeface="Arial"/>
                <a:sym typeface="Arial"/>
              </a:rPr>
              <a:t>MICROCONTROLADORES</a:t>
            </a:r>
            <a:endParaRPr/>
          </a:p>
        </p:txBody>
      </p:sp>
      <p:sp>
        <p:nvSpPr>
          <p:cNvPr id="572" name="Google Shape;572;p27"/>
          <p:cNvSpPr/>
          <p:nvPr/>
        </p:nvSpPr>
        <p:spPr>
          <a:xfrm>
            <a:off x="5357188" y="4946762"/>
            <a:ext cx="1562100" cy="465992"/>
          </a:xfrm>
          <a:prstGeom prst="roundRect">
            <a:avLst>
              <a:gd fmla="val 0" name="adj"/>
            </a:avLst>
          </a:prstGeom>
          <a:solidFill>
            <a:srgbClr val="366092"/>
          </a:solidFill>
          <a:ln>
            <a:noFill/>
          </a:ln>
          <a:effectLst>
            <a:outerShdw blurRad="40000" rotWithShape="0" dir="5400000" dist="20000">
              <a:srgbClr val="000000">
                <a:alpha val="37647"/>
              </a:srgbClr>
            </a:outerShdw>
          </a:effectLst>
        </p:spPr>
        <p:txBody>
          <a:bodyPr anchorCtr="0" anchor="ctr" bIns="42100" lIns="84225" spcFirstLastPara="1" rIns="84225" wrap="square" tIns="42100">
            <a:noAutofit/>
          </a:bodyPr>
          <a:lstStyle/>
          <a:p>
            <a:pPr indent="0" lvl="0" marL="0" marR="0" rtl="0" algn="ctr">
              <a:spcBef>
                <a:spcPts val="0"/>
              </a:spcBef>
              <a:spcAft>
                <a:spcPts val="0"/>
              </a:spcAft>
              <a:buNone/>
            </a:pPr>
            <a:r>
              <a:rPr b="1" lang="es-ES" sz="1200">
                <a:solidFill>
                  <a:schemeClr val="dk1"/>
                </a:solidFill>
                <a:latin typeface="Arial"/>
                <a:ea typeface="Arial"/>
                <a:cs typeface="Arial"/>
                <a:sym typeface="Arial"/>
              </a:rPr>
              <a:t>COMPUTADORES</a:t>
            </a:r>
            <a:endParaRPr/>
          </a:p>
        </p:txBody>
      </p:sp>
      <p:cxnSp>
        <p:nvCxnSpPr>
          <p:cNvPr id="573" name="Google Shape;573;p27"/>
          <p:cNvCxnSpPr>
            <a:stCxn id="566" idx="2"/>
            <a:endCxn id="570" idx="0"/>
          </p:cNvCxnSpPr>
          <p:nvPr/>
        </p:nvCxnSpPr>
        <p:spPr>
          <a:xfrm rot="5400000">
            <a:off x="5386148" y="3207016"/>
            <a:ext cx="407400" cy="1096800"/>
          </a:xfrm>
          <a:prstGeom prst="bentConnector3">
            <a:avLst>
              <a:gd fmla="val 49997" name="adj1"/>
            </a:avLst>
          </a:prstGeom>
          <a:noFill/>
          <a:ln cap="flat" cmpd="sng" w="44450">
            <a:solidFill>
              <a:srgbClr val="003399"/>
            </a:solidFill>
            <a:prstDash val="solid"/>
            <a:miter lim="800000"/>
            <a:headEnd len="med" w="med" type="none"/>
            <a:tailEnd len="med" w="med" type="triangle"/>
          </a:ln>
        </p:spPr>
      </p:cxnSp>
      <p:cxnSp>
        <p:nvCxnSpPr>
          <p:cNvPr id="574" name="Google Shape;574;p27"/>
          <p:cNvCxnSpPr>
            <a:stCxn id="566" idx="2"/>
            <a:endCxn id="571" idx="0"/>
          </p:cNvCxnSpPr>
          <p:nvPr/>
        </p:nvCxnSpPr>
        <p:spPr>
          <a:xfrm flipH="1" rot="-5400000">
            <a:off x="6643748" y="3046216"/>
            <a:ext cx="417600" cy="1428600"/>
          </a:xfrm>
          <a:prstGeom prst="bentConnector3">
            <a:avLst>
              <a:gd fmla="val 50004" name="adj1"/>
            </a:avLst>
          </a:prstGeom>
          <a:noFill/>
          <a:ln cap="flat" cmpd="sng" w="44450">
            <a:solidFill>
              <a:srgbClr val="003399"/>
            </a:solidFill>
            <a:prstDash val="solid"/>
            <a:miter lim="800000"/>
            <a:headEnd len="med" w="med" type="none"/>
            <a:tailEnd len="med" w="med" type="triangle"/>
          </a:ln>
        </p:spPr>
      </p:cxnSp>
      <p:cxnSp>
        <p:nvCxnSpPr>
          <p:cNvPr id="575" name="Google Shape;575;p27"/>
          <p:cNvCxnSpPr>
            <a:stCxn id="566" idx="2"/>
            <a:endCxn id="572" idx="0"/>
          </p:cNvCxnSpPr>
          <p:nvPr/>
        </p:nvCxnSpPr>
        <p:spPr>
          <a:xfrm>
            <a:off x="6138248" y="3551716"/>
            <a:ext cx="0" cy="1395000"/>
          </a:xfrm>
          <a:prstGeom prst="straightConnector1">
            <a:avLst/>
          </a:prstGeom>
          <a:noFill/>
          <a:ln cap="flat" cmpd="sng" w="44450">
            <a:solidFill>
              <a:srgbClr val="003399"/>
            </a:solidFill>
            <a:prstDash val="solid"/>
            <a:round/>
            <a:headEnd len="sm" w="sm" type="none"/>
            <a:tailEnd len="med" w="med" type="triangle"/>
          </a:ln>
        </p:spPr>
      </p:cxnSp>
      <p:sp>
        <p:nvSpPr>
          <p:cNvPr id="576" name="Google Shape;576;p27"/>
          <p:cNvSpPr/>
          <p:nvPr/>
        </p:nvSpPr>
        <p:spPr>
          <a:xfrm>
            <a:off x="1794115" y="4355092"/>
            <a:ext cx="1184031" cy="946115"/>
          </a:xfrm>
          <a:prstGeom prst="roundRect">
            <a:avLst>
              <a:gd fmla="val 0" name="adj"/>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2100" lIns="84225" spcFirstLastPara="1" rIns="84225" wrap="square" tIns="42100">
            <a:noAutofit/>
          </a:bodyPr>
          <a:lstStyle/>
          <a:p>
            <a:pPr indent="0" lvl="0" marL="0" marR="0" rtl="0" algn="ctr">
              <a:spcBef>
                <a:spcPts val="0"/>
              </a:spcBef>
              <a:spcAft>
                <a:spcPts val="0"/>
              </a:spcAft>
              <a:buNone/>
            </a:pPr>
            <a:r>
              <a:rPr lang="es-ES" sz="1108">
                <a:solidFill>
                  <a:schemeClr val="dk1"/>
                </a:solidFill>
                <a:latin typeface="Calibri"/>
                <a:ea typeface="Calibri"/>
                <a:cs typeface="Calibri"/>
                <a:sym typeface="Calibri"/>
              </a:rPr>
              <a:t>RELES</a:t>
            </a:r>
            <a:endParaRPr/>
          </a:p>
          <a:p>
            <a:pPr indent="0" lvl="0" marL="0" marR="0" rtl="0" algn="ctr">
              <a:spcBef>
                <a:spcPts val="0"/>
              </a:spcBef>
              <a:spcAft>
                <a:spcPts val="0"/>
              </a:spcAft>
              <a:buNone/>
            </a:pPr>
            <a:r>
              <a:rPr lang="es-ES" sz="1108">
                <a:solidFill>
                  <a:schemeClr val="dk1"/>
                </a:solidFill>
                <a:latin typeface="Calibri"/>
                <a:ea typeface="Calibri"/>
                <a:cs typeface="Calibri"/>
                <a:sym typeface="Calibri"/>
              </a:rPr>
              <a:t>TEMPORIZADORECONTADORES</a:t>
            </a:r>
            <a:endParaRPr/>
          </a:p>
          <a:p>
            <a:pPr indent="0" lvl="0" marL="0" marR="0" rtl="0" algn="ctr">
              <a:spcBef>
                <a:spcPts val="0"/>
              </a:spcBef>
              <a:spcAft>
                <a:spcPts val="0"/>
              </a:spcAft>
              <a:buNone/>
            </a:pPr>
            <a:r>
              <a:rPr lang="es-ES" sz="1108">
                <a:solidFill>
                  <a:schemeClr val="dk1"/>
                </a:solidFill>
                <a:latin typeface="Calibri"/>
                <a:ea typeface="Calibri"/>
                <a:cs typeface="Calibri"/>
                <a:sym typeface="Calibri"/>
              </a:rPr>
              <a:t>….</a:t>
            </a:r>
            <a:endParaRPr sz="1108">
              <a:solidFill>
                <a:schemeClr val="dk1"/>
              </a:solidFill>
              <a:latin typeface="Calibri"/>
              <a:ea typeface="Calibri"/>
              <a:cs typeface="Calibri"/>
              <a:sym typeface="Calibri"/>
            </a:endParaRPr>
          </a:p>
        </p:txBody>
      </p:sp>
      <p:sp>
        <p:nvSpPr>
          <p:cNvPr id="577" name="Google Shape;577;p27"/>
          <p:cNvSpPr txBox="1"/>
          <p:nvPr>
            <p:ph idx="4294967295"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sz="1292">
                <a:solidFill>
                  <a:srgbClr val="888888"/>
                </a:solidFill>
              </a:rPr>
              <a:t>‹#›</a:t>
            </a:fld>
            <a:endParaRPr sz="1292">
              <a:solidFill>
                <a:srgbClr val="888888"/>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8"/>
          <p:cNvSpPr/>
          <p:nvPr/>
        </p:nvSpPr>
        <p:spPr>
          <a:xfrm>
            <a:off x="3312480" y="2420888"/>
            <a:ext cx="5580000" cy="3240000"/>
          </a:xfrm>
          <a:prstGeom prst="rect">
            <a:avLst/>
          </a:prstGeom>
          <a:solidFill>
            <a:srgbClr val="C4BD97"/>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28"/>
          <p:cNvSpPr/>
          <p:nvPr/>
        </p:nvSpPr>
        <p:spPr>
          <a:xfrm>
            <a:off x="280988" y="2420888"/>
            <a:ext cx="2988000" cy="3240000"/>
          </a:xfrm>
          <a:prstGeom prst="rect">
            <a:avLst/>
          </a:prstGeom>
          <a:solidFill>
            <a:srgbClr val="D8D8D8"/>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28"/>
          <p:cNvSpPr txBox="1"/>
          <p:nvPr/>
        </p:nvSpPr>
        <p:spPr>
          <a:xfrm>
            <a:off x="1163997" y="3669097"/>
            <a:ext cx="1617662" cy="1055687"/>
          </a:xfrm>
          <a:prstGeom prst="rect">
            <a:avLst/>
          </a:prstGeom>
          <a:solidFill>
            <a:srgbClr val="E36C09"/>
          </a:solidFill>
          <a:ln cap="flat" cmpd="sng" w="9525">
            <a:solidFill>
              <a:schemeClr val="dk1"/>
            </a:solidFill>
            <a:prstDash val="solid"/>
            <a:miter lim="800000"/>
            <a:headEnd len="sm" w="sm" type="none"/>
            <a:tailEnd len="sm" w="sm" type="none"/>
          </a:ln>
        </p:spPr>
        <p:txBody>
          <a:bodyPr anchorCtr="1" anchor="ctr" bIns="46025" lIns="92075" spcFirstLastPara="1" rIns="92075" wrap="square" tIns="46025">
            <a:noAutofit/>
          </a:bodyPr>
          <a:lstStyle/>
          <a:p>
            <a:pPr indent="0" lvl="0" marL="0" marR="0" rtl="0" algn="ctr">
              <a:spcBef>
                <a:spcPts val="0"/>
              </a:spcBef>
              <a:spcAft>
                <a:spcPts val="0"/>
              </a:spcAft>
              <a:buClr>
                <a:schemeClr val="dk1"/>
              </a:buClr>
              <a:buSzPts val="1500"/>
              <a:buFont typeface="Noto Sans Symbols"/>
              <a:buNone/>
            </a:pPr>
            <a:r>
              <a:rPr b="1" lang="es-ES" sz="2000">
                <a:solidFill>
                  <a:schemeClr val="dk1"/>
                </a:solidFill>
                <a:latin typeface="Calibri"/>
                <a:ea typeface="Calibri"/>
                <a:cs typeface="Calibri"/>
                <a:sym typeface="Calibri"/>
              </a:rPr>
              <a:t>Sistema de</a:t>
            </a:r>
            <a:endParaRPr/>
          </a:p>
          <a:p>
            <a:pPr indent="0" lvl="0" marL="0" marR="0" rtl="0" algn="ctr">
              <a:spcBef>
                <a:spcPts val="400"/>
              </a:spcBef>
              <a:spcAft>
                <a:spcPts val="0"/>
              </a:spcAft>
              <a:buClr>
                <a:schemeClr val="dk1"/>
              </a:buClr>
              <a:buSzPts val="1500"/>
              <a:buFont typeface="Noto Sans Symbols"/>
              <a:buNone/>
            </a:pPr>
            <a:r>
              <a:rPr b="1" lang="es-ES" sz="2000">
                <a:solidFill>
                  <a:schemeClr val="dk1"/>
                </a:solidFill>
                <a:latin typeface="Calibri"/>
                <a:ea typeface="Calibri"/>
                <a:cs typeface="Calibri"/>
                <a:sym typeface="Calibri"/>
              </a:rPr>
              <a:t>Control</a:t>
            </a:r>
            <a:endParaRPr/>
          </a:p>
        </p:txBody>
      </p:sp>
      <p:sp>
        <p:nvSpPr>
          <p:cNvPr id="586" name="Google Shape;586;p28"/>
          <p:cNvSpPr txBox="1"/>
          <p:nvPr/>
        </p:nvSpPr>
        <p:spPr>
          <a:xfrm>
            <a:off x="3658753" y="3669097"/>
            <a:ext cx="1944000" cy="1055687"/>
          </a:xfrm>
          <a:prstGeom prst="rect">
            <a:avLst/>
          </a:prstGeom>
          <a:solidFill>
            <a:srgbClr val="76923C"/>
          </a:solidFill>
          <a:ln cap="flat" cmpd="sng" w="9525">
            <a:solidFill>
              <a:schemeClr val="dk1"/>
            </a:solidFill>
            <a:prstDash val="solid"/>
            <a:miter lim="800000"/>
            <a:headEnd len="sm" w="sm" type="none"/>
            <a:tailEnd len="sm" w="sm" type="none"/>
          </a:ln>
        </p:spPr>
        <p:txBody>
          <a:bodyPr anchorCtr="1" anchor="ctr" bIns="46025" lIns="92075" spcFirstLastPara="1" rIns="92075" wrap="square" tIns="46025">
            <a:noAutofit/>
          </a:bodyPr>
          <a:lstStyle/>
          <a:p>
            <a:pPr indent="0" lvl="0" marL="0" marR="0" rtl="0" algn="ctr">
              <a:spcBef>
                <a:spcPts val="0"/>
              </a:spcBef>
              <a:spcAft>
                <a:spcPts val="0"/>
              </a:spcAft>
              <a:buClr>
                <a:schemeClr val="dk1"/>
              </a:buClr>
              <a:buSzPts val="1500"/>
              <a:buFont typeface="Noto Sans Symbols"/>
              <a:buNone/>
            </a:pPr>
            <a:r>
              <a:rPr b="1" lang="es-ES" sz="2000">
                <a:solidFill>
                  <a:schemeClr val="dk1"/>
                </a:solidFill>
                <a:latin typeface="Calibri"/>
                <a:ea typeface="Calibri"/>
                <a:cs typeface="Calibri"/>
                <a:sym typeface="Calibri"/>
              </a:rPr>
              <a:t>Accionamientos</a:t>
            </a:r>
            <a:endParaRPr/>
          </a:p>
        </p:txBody>
      </p:sp>
      <p:sp>
        <p:nvSpPr>
          <p:cNvPr id="587" name="Google Shape;587;p28"/>
          <p:cNvSpPr txBox="1"/>
          <p:nvPr/>
        </p:nvSpPr>
        <p:spPr>
          <a:xfrm>
            <a:off x="6479847" y="3669097"/>
            <a:ext cx="1620000" cy="1055687"/>
          </a:xfrm>
          <a:prstGeom prst="rect">
            <a:avLst/>
          </a:prstGeom>
          <a:solidFill>
            <a:srgbClr val="76923C"/>
          </a:solidFill>
          <a:ln cap="flat" cmpd="sng" w="9525">
            <a:solidFill>
              <a:schemeClr val="dk1"/>
            </a:solidFill>
            <a:prstDash val="solid"/>
            <a:miter lim="800000"/>
            <a:headEnd len="sm" w="sm" type="none"/>
            <a:tailEnd len="sm" w="sm" type="none"/>
          </a:ln>
        </p:spPr>
        <p:txBody>
          <a:bodyPr anchorCtr="1" anchor="ctr" bIns="46025" lIns="92075" spcFirstLastPara="1" rIns="92075" wrap="square" tIns="46025">
            <a:noAutofit/>
          </a:bodyPr>
          <a:lstStyle/>
          <a:p>
            <a:pPr indent="0" lvl="0" marL="0" marR="0" rtl="0" algn="ctr">
              <a:spcBef>
                <a:spcPts val="0"/>
              </a:spcBef>
              <a:spcAft>
                <a:spcPts val="0"/>
              </a:spcAft>
              <a:buClr>
                <a:schemeClr val="dk1"/>
              </a:buClr>
              <a:buSzPts val="1500"/>
              <a:buFont typeface="Noto Sans Symbols"/>
              <a:buNone/>
            </a:pPr>
            <a:r>
              <a:rPr b="1" lang="es-ES" sz="2000">
                <a:solidFill>
                  <a:schemeClr val="dk1"/>
                </a:solidFill>
                <a:latin typeface="Calibri"/>
                <a:ea typeface="Calibri"/>
                <a:cs typeface="Calibri"/>
                <a:sym typeface="Calibri"/>
              </a:rPr>
              <a:t>Planta</a:t>
            </a:r>
            <a:endParaRPr/>
          </a:p>
        </p:txBody>
      </p:sp>
      <p:sp>
        <p:nvSpPr>
          <p:cNvPr id="588" name="Google Shape;588;p28"/>
          <p:cNvSpPr/>
          <p:nvPr/>
        </p:nvSpPr>
        <p:spPr>
          <a:xfrm>
            <a:off x="383450" y="3944940"/>
            <a:ext cx="684000" cy="504000"/>
          </a:xfrm>
          <a:prstGeom prst="rightArrow">
            <a:avLst>
              <a:gd fmla="val 50000" name="adj1"/>
              <a:gd fmla="val 31706" name="adj2"/>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28"/>
          <p:cNvSpPr/>
          <p:nvPr/>
        </p:nvSpPr>
        <p:spPr>
          <a:xfrm>
            <a:off x="2879888" y="3944940"/>
            <a:ext cx="684000" cy="504000"/>
          </a:xfrm>
          <a:prstGeom prst="rightArrow">
            <a:avLst>
              <a:gd fmla="val 50000" name="adj1"/>
              <a:gd fmla="val 40430" name="adj2"/>
            </a:avLst>
          </a:prstGeom>
          <a:solidFill>
            <a:schemeClr val="lt1"/>
          </a:solidFill>
          <a:ln>
            <a:noFill/>
          </a:ln>
        </p:spPr>
        <p:txBody>
          <a:bodyPr anchorCtr="0" anchor="ctr" bIns="46025" lIns="92075" spcFirstLastPara="1" rIns="92075" wrap="square" tIns="46025">
            <a:noAutofit/>
          </a:bodyPr>
          <a:lstStyle/>
          <a:p>
            <a:pPr indent="0" lvl="0" marL="0" marR="0" rtl="0" algn="ctr">
              <a:spcBef>
                <a:spcPts val="0"/>
              </a:spcBef>
              <a:spcAft>
                <a:spcPts val="0"/>
              </a:spcAft>
              <a:buClr>
                <a:schemeClr val="dk1"/>
              </a:buClr>
              <a:buSzPts val="1800"/>
              <a:buFont typeface="Noto Sans Symbols"/>
              <a:buNone/>
            </a:pPr>
            <a:r>
              <a:t/>
            </a:r>
            <a:endParaRPr b="1" sz="2400">
              <a:solidFill>
                <a:schemeClr val="dk1"/>
              </a:solidFill>
              <a:latin typeface="Calibri"/>
              <a:ea typeface="Calibri"/>
              <a:cs typeface="Calibri"/>
              <a:sym typeface="Calibri"/>
            </a:endParaRPr>
          </a:p>
        </p:txBody>
      </p:sp>
      <p:sp>
        <p:nvSpPr>
          <p:cNvPr id="590" name="Google Shape;590;p28"/>
          <p:cNvSpPr/>
          <p:nvPr/>
        </p:nvSpPr>
        <p:spPr>
          <a:xfrm>
            <a:off x="8196395" y="3944940"/>
            <a:ext cx="684000" cy="504000"/>
          </a:xfrm>
          <a:prstGeom prst="rightArrow">
            <a:avLst>
              <a:gd fmla="val 50000" name="adj1"/>
              <a:gd fmla="val 40299" name="adj2"/>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28"/>
          <p:cNvSpPr/>
          <p:nvPr/>
        </p:nvSpPr>
        <p:spPr>
          <a:xfrm>
            <a:off x="4572000" y="2814848"/>
            <a:ext cx="492125" cy="685800"/>
          </a:xfrm>
          <a:prstGeom prst="downArrow">
            <a:avLst>
              <a:gd fmla="val 50000" name="adj1"/>
              <a:gd fmla="val 34839" name="adj2"/>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28"/>
          <p:cNvSpPr txBox="1"/>
          <p:nvPr/>
        </p:nvSpPr>
        <p:spPr>
          <a:xfrm>
            <a:off x="869158" y="5106028"/>
            <a:ext cx="1847661" cy="339196"/>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200"/>
              <a:buFont typeface="Noto Sans Symbols"/>
              <a:buNone/>
            </a:pPr>
            <a:r>
              <a:rPr b="1" lang="es-ES" sz="1600">
                <a:solidFill>
                  <a:schemeClr val="dk1"/>
                </a:solidFill>
                <a:latin typeface="Calibri"/>
                <a:ea typeface="Calibri"/>
                <a:cs typeface="Calibri"/>
                <a:sym typeface="Calibri"/>
              </a:rPr>
              <a:t>Elementos de Señal</a:t>
            </a:r>
            <a:endParaRPr/>
          </a:p>
        </p:txBody>
      </p:sp>
      <p:sp>
        <p:nvSpPr>
          <p:cNvPr id="593" name="Google Shape;593;p28"/>
          <p:cNvSpPr txBox="1"/>
          <p:nvPr/>
        </p:nvSpPr>
        <p:spPr>
          <a:xfrm>
            <a:off x="2642773" y="3126204"/>
            <a:ext cx="981038" cy="566951"/>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Señales de</a:t>
            </a:r>
            <a:endParaRPr/>
          </a:p>
          <a:p>
            <a:pPr indent="0" lvl="0" marL="0" marR="0" rtl="0" algn="ctr">
              <a:spcBef>
                <a:spcPts val="28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Control</a:t>
            </a:r>
            <a:endParaRPr/>
          </a:p>
        </p:txBody>
      </p:sp>
      <p:sp>
        <p:nvSpPr>
          <p:cNvPr id="594" name="Google Shape;594;p28"/>
          <p:cNvSpPr txBox="1"/>
          <p:nvPr/>
        </p:nvSpPr>
        <p:spPr>
          <a:xfrm>
            <a:off x="8160315" y="3480261"/>
            <a:ext cx="948189" cy="308419"/>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Respuesta</a:t>
            </a:r>
            <a:endParaRPr/>
          </a:p>
        </p:txBody>
      </p:sp>
      <p:sp>
        <p:nvSpPr>
          <p:cNvPr id="595" name="Google Shape;595;p28"/>
          <p:cNvSpPr txBox="1"/>
          <p:nvPr/>
        </p:nvSpPr>
        <p:spPr>
          <a:xfrm>
            <a:off x="4433870" y="2472149"/>
            <a:ext cx="739811" cy="308419"/>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Energía</a:t>
            </a:r>
            <a:endParaRPr/>
          </a:p>
        </p:txBody>
      </p:sp>
      <p:sp>
        <p:nvSpPr>
          <p:cNvPr id="596" name="Google Shape;596;p28"/>
          <p:cNvSpPr txBox="1"/>
          <p:nvPr/>
        </p:nvSpPr>
        <p:spPr>
          <a:xfrm>
            <a:off x="5077703" y="5106028"/>
            <a:ext cx="2192338" cy="336550"/>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200"/>
              <a:buFont typeface="Noto Sans Symbols"/>
              <a:buNone/>
            </a:pPr>
            <a:r>
              <a:rPr b="1" lang="es-ES" sz="1600">
                <a:solidFill>
                  <a:schemeClr val="dk1"/>
                </a:solidFill>
                <a:latin typeface="Calibri"/>
                <a:ea typeface="Calibri"/>
                <a:cs typeface="Calibri"/>
                <a:sym typeface="Calibri"/>
              </a:rPr>
              <a:t>Elementos de Potencia</a:t>
            </a:r>
            <a:endParaRPr/>
          </a:p>
        </p:txBody>
      </p:sp>
      <p:sp>
        <p:nvSpPr>
          <p:cNvPr id="597" name="Google Shape;597;p28"/>
          <p:cNvSpPr txBox="1"/>
          <p:nvPr/>
        </p:nvSpPr>
        <p:spPr>
          <a:xfrm>
            <a:off x="266509" y="3126204"/>
            <a:ext cx="981038" cy="566951"/>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Señales de</a:t>
            </a:r>
            <a:endParaRPr/>
          </a:p>
          <a:p>
            <a:pPr indent="0" lvl="0" marL="0" marR="0" rtl="0" algn="ctr">
              <a:spcBef>
                <a:spcPts val="28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Consigna</a:t>
            </a:r>
            <a:endParaRPr/>
          </a:p>
        </p:txBody>
      </p:sp>
      <p:sp>
        <p:nvSpPr>
          <p:cNvPr id="598" name="Google Shape;598;p28"/>
          <p:cNvSpPr/>
          <p:nvPr/>
        </p:nvSpPr>
        <p:spPr>
          <a:xfrm>
            <a:off x="251520" y="5943600"/>
            <a:ext cx="8640000" cy="4007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500"/>
              <a:buFont typeface="Noto Sans Symbols"/>
              <a:buNone/>
            </a:pPr>
            <a:r>
              <a:rPr lang="es-ES" sz="2000">
                <a:solidFill>
                  <a:schemeClr val="dk1"/>
                </a:solidFill>
                <a:latin typeface="Calibri"/>
                <a:ea typeface="Calibri"/>
                <a:cs typeface="Calibri"/>
                <a:sym typeface="Calibri"/>
              </a:rPr>
              <a:t>No recibe ningún tipo de información del comportamiento de la planta</a:t>
            </a:r>
            <a:endParaRPr sz="2000">
              <a:solidFill>
                <a:schemeClr val="dk1"/>
              </a:solidFill>
              <a:latin typeface="Calibri"/>
              <a:ea typeface="Calibri"/>
              <a:cs typeface="Calibri"/>
              <a:sym typeface="Calibri"/>
            </a:endParaRPr>
          </a:p>
        </p:txBody>
      </p:sp>
      <p:sp>
        <p:nvSpPr>
          <p:cNvPr id="599" name="Google Shape;599;p28"/>
          <p:cNvSpPr txBox="1"/>
          <p:nvPr>
            <p:ph idx="1" type="body"/>
          </p:nvPr>
        </p:nvSpPr>
        <p:spPr>
          <a:xfrm>
            <a:off x="251520" y="1802733"/>
            <a:ext cx="8640000" cy="4140868"/>
          </a:xfrm>
          <a:prstGeom prst="rect">
            <a:avLst/>
          </a:prstGeom>
          <a:noFill/>
          <a:ln>
            <a:noFill/>
          </a:ln>
        </p:spPr>
        <p:txBody>
          <a:bodyPr anchorCtr="0" anchor="t" bIns="45700" lIns="91425" spcFirstLastPara="1" rIns="91425" wrap="square" tIns="45700">
            <a:normAutofit/>
          </a:bodyPr>
          <a:lstStyle/>
          <a:p>
            <a:pPr indent="-316531" lvl="0" marL="316531" rtl="0" algn="l">
              <a:spcBef>
                <a:spcPts val="0"/>
              </a:spcBef>
              <a:spcAft>
                <a:spcPts val="0"/>
              </a:spcAft>
              <a:buClr>
                <a:schemeClr val="dk1"/>
              </a:buClr>
              <a:buSzPts val="1800"/>
              <a:buChar char="•"/>
            </a:pPr>
            <a:r>
              <a:rPr b="1" lang="es-ES"/>
              <a:t>SISTEMA DE CONTROL EN LAZO ABIERTO</a:t>
            </a:r>
            <a:endParaRPr b="1"/>
          </a:p>
        </p:txBody>
      </p:sp>
      <p:sp>
        <p:nvSpPr>
          <p:cNvPr id="600" name="Google Shape;600;p28"/>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601" name="Google Shape;601;p28"/>
          <p:cNvSpPr txBox="1"/>
          <p:nvPr>
            <p:ph idx="12" type="sldNum"/>
          </p:nvPr>
        </p:nvSpPr>
        <p:spPr>
          <a:xfrm>
            <a:off x="8171520" y="659324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02" name="Google Shape;602;p28"/>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p>
            <a:pPr indent="-316531" lvl="0" marL="316531" rtl="0" algn="l">
              <a:spcBef>
                <a:spcPts val="0"/>
              </a:spcBef>
              <a:spcAft>
                <a:spcPts val="0"/>
              </a:spcAft>
              <a:buClr>
                <a:srgbClr val="FF0000"/>
              </a:buClr>
              <a:buSzPts val="2000"/>
              <a:buNone/>
            </a:pPr>
            <a:r>
              <a:rPr lang="es-ES"/>
              <a:t>CONTROL INDUSTRIAL: Clasificación lazo abierto vs. lazo cerrado</a:t>
            </a:r>
            <a:endParaRPr/>
          </a:p>
          <a:p>
            <a:pPr indent="-316531" lvl="0" marL="316531" rtl="0" algn="l">
              <a:spcBef>
                <a:spcPts val="400"/>
              </a:spcBef>
              <a:spcAft>
                <a:spcPts val="0"/>
              </a:spcAft>
              <a:buClr>
                <a:srgbClr val="FF0000"/>
              </a:buClr>
              <a:buSzPts val="2000"/>
              <a:buNone/>
            </a:pPr>
            <a:r>
              <a:t/>
            </a:r>
            <a:endParaRPr/>
          </a:p>
        </p:txBody>
      </p:sp>
      <p:sp>
        <p:nvSpPr>
          <p:cNvPr id="603" name="Google Shape;603;p28"/>
          <p:cNvSpPr/>
          <p:nvPr/>
        </p:nvSpPr>
        <p:spPr>
          <a:xfrm>
            <a:off x="5699300" y="3944940"/>
            <a:ext cx="684000" cy="504000"/>
          </a:xfrm>
          <a:prstGeom prst="rightArrow">
            <a:avLst>
              <a:gd fmla="val 50000" name="adj1"/>
              <a:gd fmla="val 40430" name="adj2"/>
            </a:avLst>
          </a:prstGeom>
          <a:solidFill>
            <a:schemeClr val="lt1"/>
          </a:solidFill>
          <a:ln>
            <a:noFill/>
          </a:ln>
        </p:spPr>
        <p:txBody>
          <a:bodyPr anchorCtr="0" anchor="ctr" bIns="46025" lIns="92075" spcFirstLastPara="1" rIns="92075" wrap="square" tIns="46025">
            <a:noAutofit/>
          </a:bodyPr>
          <a:lstStyle/>
          <a:p>
            <a:pPr indent="0" lvl="0" marL="0" marR="0" rtl="0" algn="ctr">
              <a:spcBef>
                <a:spcPts val="0"/>
              </a:spcBef>
              <a:spcAft>
                <a:spcPts val="0"/>
              </a:spcAft>
              <a:buClr>
                <a:schemeClr val="dk1"/>
              </a:buClr>
              <a:buSzPts val="1800"/>
              <a:buFont typeface="Noto Sans Symbols"/>
              <a:buNone/>
            </a:pPr>
            <a:r>
              <a:t/>
            </a:r>
            <a:endParaRPr b="1" sz="2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9"/>
          <p:cNvSpPr txBox="1"/>
          <p:nvPr>
            <p:ph idx="1" type="body"/>
          </p:nvPr>
        </p:nvSpPr>
        <p:spPr>
          <a:xfrm>
            <a:off x="251520" y="1802732"/>
            <a:ext cx="8640000" cy="4434581"/>
          </a:xfrm>
          <a:prstGeom prst="rect">
            <a:avLst/>
          </a:prstGeom>
          <a:noFill/>
          <a:ln>
            <a:noFill/>
          </a:ln>
        </p:spPr>
        <p:txBody>
          <a:bodyPr anchorCtr="0" anchor="t" bIns="45700" lIns="91425" spcFirstLastPara="1" rIns="91425" wrap="square" tIns="45700">
            <a:normAutofit/>
          </a:bodyPr>
          <a:lstStyle/>
          <a:p>
            <a:pPr indent="-316531" lvl="0" marL="316531" rtl="0" algn="l">
              <a:spcBef>
                <a:spcPts val="0"/>
              </a:spcBef>
              <a:spcAft>
                <a:spcPts val="0"/>
              </a:spcAft>
              <a:buClr>
                <a:schemeClr val="dk1"/>
              </a:buClr>
              <a:buSzPts val="1800"/>
              <a:buChar char="•"/>
            </a:pPr>
            <a:r>
              <a:rPr b="1" lang="es-ES"/>
              <a:t>SISTEMA DE CONTROL EN LAZO CERRADO</a:t>
            </a:r>
            <a:endParaRPr/>
          </a:p>
          <a:p>
            <a:pPr indent="-199310" lvl="0" marL="316531" rtl="0" algn="l">
              <a:spcBef>
                <a:spcPts val="369"/>
              </a:spcBef>
              <a:spcAft>
                <a:spcPts val="0"/>
              </a:spcAft>
              <a:buClr>
                <a:schemeClr val="dk1"/>
              </a:buClr>
              <a:buSzPts val="1846"/>
              <a:buNone/>
            </a:pPr>
            <a:r>
              <a:t/>
            </a:r>
            <a:endParaRPr/>
          </a:p>
        </p:txBody>
      </p:sp>
      <p:sp>
        <p:nvSpPr>
          <p:cNvPr id="610" name="Google Shape;610;p29"/>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611" name="Google Shape;611;p29"/>
          <p:cNvSpPr txBox="1"/>
          <p:nvPr>
            <p:ph idx="12" type="sldNum"/>
          </p:nvPr>
        </p:nvSpPr>
        <p:spPr>
          <a:xfrm>
            <a:off x="8171520" y="659324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12" name="Google Shape;612;p29"/>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p>
            <a:pPr indent="-316531" lvl="0" marL="316531" rtl="0" algn="l">
              <a:spcBef>
                <a:spcPts val="0"/>
              </a:spcBef>
              <a:spcAft>
                <a:spcPts val="0"/>
              </a:spcAft>
              <a:buClr>
                <a:srgbClr val="FF0000"/>
              </a:buClr>
              <a:buSzPts val="2000"/>
              <a:buNone/>
            </a:pPr>
            <a:r>
              <a:rPr lang="es-ES"/>
              <a:t>CONTROL INDUSTRIAL: Clasificación lazo abierto vs. lazo cerrado</a:t>
            </a:r>
            <a:endParaRPr/>
          </a:p>
          <a:p>
            <a:pPr indent="-316531" lvl="0" marL="316531" rtl="0" algn="l">
              <a:spcBef>
                <a:spcPts val="400"/>
              </a:spcBef>
              <a:spcAft>
                <a:spcPts val="0"/>
              </a:spcAft>
              <a:buClr>
                <a:srgbClr val="FF0000"/>
              </a:buClr>
              <a:buSzPts val="2000"/>
              <a:buNone/>
            </a:pPr>
            <a:r>
              <a:t/>
            </a:r>
            <a:endParaRPr/>
          </a:p>
          <a:p>
            <a:pPr indent="-316531" lvl="0" marL="316531" rtl="0" algn="l">
              <a:spcBef>
                <a:spcPts val="400"/>
              </a:spcBef>
              <a:spcAft>
                <a:spcPts val="0"/>
              </a:spcAft>
              <a:buClr>
                <a:srgbClr val="FF0000"/>
              </a:buClr>
              <a:buSzPts val="2000"/>
              <a:buNone/>
            </a:pPr>
            <a:r>
              <a:t/>
            </a:r>
            <a:endParaRPr/>
          </a:p>
        </p:txBody>
      </p:sp>
      <p:grpSp>
        <p:nvGrpSpPr>
          <p:cNvPr id="613" name="Google Shape;613;p29"/>
          <p:cNvGrpSpPr/>
          <p:nvPr/>
        </p:nvGrpSpPr>
        <p:grpSpPr>
          <a:xfrm>
            <a:off x="187419" y="2277328"/>
            <a:ext cx="8769163" cy="4104000"/>
            <a:chOff x="279418" y="2132856"/>
            <a:chExt cx="8769163" cy="4104000"/>
          </a:xfrm>
        </p:grpSpPr>
        <p:sp>
          <p:nvSpPr>
            <p:cNvPr id="614" name="Google Shape;614;p29"/>
            <p:cNvSpPr/>
            <p:nvPr/>
          </p:nvSpPr>
          <p:spPr>
            <a:xfrm>
              <a:off x="4283968" y="2139008"/>
              <a:ext cx="4713287" cy="4068000"/>
            </a:xfrm>
            <a:prstGeom prst="rect">
              <a:avLst/>
            </a:prstGeom>
            <a:solidFill>
              <a:srgbClr val="C4BD97"/>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29"/>
            <p:cNvSpPr/>
            <p:nvPr/>
          </p:nvSpPr>
          <p:spPr>
            <a:xfrm>
              <a:off x="280988" y="2132856"/>
              <a:ext cx="3924000" cy="4104000"/>
            </a:xfrm>
            <a:prstGeom prst="rect">
              <a:avLst/>
            </a:prstGeom>
            <a:solidFill>
              <a:srgbClr val="D8D8D8"/>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29"/>
            <p:cNvSpPr txBox="1"/>
            <p:nvPr/>
          </p:nvSpPr>
          <p:spPr>
            <a:xfrm>
              <a:off x="1298154" y="2805360"/>
              <a:ext cx="1617662" cy="1055688"/>
            </a:xfrm>
            <a:prstGeom prst="rect">
              <a:avLst/>
            </a:prstGeom>
            <a:solidFill>
              <a:srgbClr val="E36C09"/>
            </a:solidFill>
            <a:ln cap="flat" cmpd="sng" w="9525">
              <a:solidFill>
                <a:schemeClr val="dk1"/>
              </a:solidFill>
              <a:prstDash val="solid"/>
              <a:miter lim="800000"/>
              <a:headEnd len="sm" w="sm" type="none"/>
              <a:tailEnd len="sm" w="sm" type="none"/>
            </a:ln>
          </p:spPr>
          <p:txBody>
            <a:bodyPr anchorCtr="1" anchor="ctr" bIns="46025" lIns="92075" spcFirstLastPara="1" rIns="92075" wrap="square" tIns="46025">
              <a:noAutofit/>
            </a:bodyPr>
            <a:lstStyle/>
            <a:p>
              <a:pPr indent="0" lvl="0" marL="0" marR="0" rtl="0" algn="ctr">
                <a:spcBef>
                  <a:spcPts val="0"/>
                </a:spcBef>
                <a:spcAft>
                  <a:spcPts val="0"/>
                </a:spcAft>
                <a:buClr>
                  <a:schemeClr val="dk1"/>
                </a:buClr>
                <a:buSzPts val="1500"/>
                <a:buFont typeface="Noto Sans Symbols"/>
                <a:buNone/>
              </a:pPr>
              <a:r>
                <a:rPr b="1" lang="es-ES" sz="2000">
                  <a:solidFill>
                    <a:schemeClr val="dk1"/>
                  </a:solidFill>
                  <a:latin typeface="Calibri"/>
                  <a:ea typeface="Calibri"/>
                  <a:cs typeface="Calibri"/>
                  <a:sym typeface="Calibri"/>
                </a:rPr>
                <a:t>Sistema de</a:t>
              </a:r>
              <a:endParaRPr/>
            </a:p>
            <a:p>
              <a:pPr indent="0" lvl="0" marL="0" marR="0" rtl="0" algn="ctr">
                <a:spcBef>
                  <a:spcPts val="400"/>
                </a:spcBef>
                <a:spcAft>
                  <a:spcPts val="0"/>
                </a:spcAft>
                <a:buClr>
                  <a:schemeClr val="dk1"/>
                </a:buClr>
                <a:buSzPts val="1500"/>
                <a:buFont typeface="Noto Sans Symbols"/>
                <a:buNone/>
              </a:pPr>
              <a:r>
                <a:rPr b="1" lang="es-ES" sz="2000">
                  <a:solidFill>
                    <a:schemeClr val="dk1"/>
                  </a:solidFill>
                  <a:latin typeface="Calibri"/>
                  <a:ea typeface="Calibri"/>
                  <a:cs typeface="Calibri"/>
                  <a:sym typeface="Calibri"/>
                </a:rPr>
                <a:t>Control</a:t>
              </a:r>
              <a:endParaRPr/>
            </a:p>
          </p:txBody>
        </p:sp>
        <p:sp>
          <p:nvSpPr>
            <p:cNvPr id="617" name="Google Shape;617;p29"/>
            <p:cNvSpPr txBox="1"/>
            <p:nvPr/>
          </p:nvSpPr>
          <p:spPr>
            <a:xfrm>
              <a:off x="4355976" y="2767152"/>
              <a:ext cx="1728000" cy="1055688"/>
            </a:xfrm>
            <a:prstGeom prst="rect">
              <a:avLst/>
            </a:prstGeom>
            <a:solidFill>
              <a:srgbClr val="76923C"/>
            </a:solidFill>
            <a:ln cap="flat" cmpd="sng" w="9525">
              <a:solidFill>
                <a:schemeClr val="dk1"/>
              </a:solidFill>
              <a:prstDash val="solid"/>
              <a:miter lim="800000"/>
              <a:headEnd len="sm" w="sm" type="none"/>
              <a:tailEnd len="sm" w="sm" type="none"/>
            </a:ln>
          </p:spPr>
          <p:txBody>
            <a:bodyPr anchorCtr="1" anchor="ctr" bIns="46025" lIns="92075" spcFirstLastPara="1" rIns="92075" wrap="square" tIns="46025">
              <a:noAutofit/>
            </a:bodyPr>
            <a:lstStyle/>
            <a:p>
              <a:pPr indent="0" lvl="0" marL="0" marR="0" rtl="0" algn="ctr">
                <a:spcBef>
                  <a:spcPts val="0"/>
                </a:spcBef>
                <a:spcAft>
                  <a:spcPts val="0"/>
                </a:spcAft>
                <a:buNone/>
              </a:pPr>
              <a:r>
                <a:rPr b="1" lang="es-ES" sz="1800">
                  <a:solidFill>
                    <a:schemeClr val="dk1"/>
                  </a:solidFill>
                  <a:latin typeface="Calibri"/>
                  <a:ea typeface="Calibri"/>
                  <a:cs typeface="Calibri"/>
                  <a:sym typeface="Calibri"/>
                </a:rPr>
                <a:t>Accionamientos</a:t>
              </a:r>
              <a:endParaRPr/>
            </a:p>
          </p:txBody>
        </p:sp>
        <p:sp>
          <p:nvSpPr>
            <p:cNvPr id="618" name="Google Shape;618;p29"/>
            <p:cNvSpPr/>
            <p:nvPr/>
          </p:nvSpPr>
          <p:spPr>
            <a:xfrm>
              <a:off x="352425" y="2714664"/>
              <a:ext cx="773112" cy="432000"/>
            </a:xfrm>
            <a:prstGeom prst="rightArrow">
              <a:avLst>
                <a:gd fmla="val 50000" name="adj1"/>
                <a:gd fmla="val 42274" name="adj2"/>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29"/>
            <p:cNvSpPr/>
            <p:nvPr/>
          </p:nvSpPr>
          <p:spPr>
            <a:xfrm>
              <a:off x="3018537" y="3042996"/>
              <a:ext cx="1150178" cy="432000"/>
            </a:xfrm>
            <a:prstGeom prst="rightArrow">
              <a:avLst>
                <a:gd fmla="val 50000" name="adj1"/>
                <a:gd fmla="val 63057" name="adj2"/>
              </a:avLst>
            </a:prstGeom>
            <a:solidFill>
              <a:schemeClr val="lt1"/>
            </a:solid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b="1" lang="es-ES" sz="1200">
                  <a:solidFill>
                    <a:schemeClr val="dk1"/>
                  </a:solidFill>
                  <a:latin typeface="Arial"/>
                  <a:ea typeface="Arial"/>
                  <a:cs typeface="Arial"/>
                  <a:sym typeface="Arial"/>
                </a:rPr>
                <a:t>Salidas</a:t>
              </a:r>
              <a:endParaRPr b="1" sz="1200">
                <a:solidFill>
                  <a:schemeClr val="dk1"/>
                </a:solidFill>
                <a:latin typeface="Arial"/>
                <a:ea typeface="Arial"/>
                <a:cs typeface="Arial"/>
                <a:sym typeface="Arial"/>
              </a:endParaRPr>
            </a:p>
          </p:txBody>
        </p:sp>
        <p:sp>
          <p:nvSpPr>
            <p:cNvPr id="620" name="Google Shape;620;p29"/>
            <p:cNvSpPr/>
            <p:nvPr/>
          </p:nvSpPr>
          <p:spPr>
            <a:xfrm>
              <a:off x="4924425" y="2178368"/>
              <a:ext cx="492125" cy="573975"/>
            </a:xfrm>
            <a:prstGeom prst="downArrow">
              <a:avLst>
                <a:gd fmla="val 50000" name="adj1"/>
                <a:gd fmla="val 34839" name="adj2"/>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29"/>
            <p:cNvSpPr txBox="1"/>
            <p:nvPr/>
          </p:nvSpPr>
          <p:spPr>
            <a:xfrm>
              <a:off x="1319158" y="5754100"/>
              <a:ext cx="1847661" cy="339196"/>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200"/>
                <a:buFont typeface="Noto Sans Symbols"/>
                <a:buNone/>
              </a:pPr>
              <a:r>
                <a:rPr b="1" lang="es-ES" sz="1600">
                  <a:solidFill>
                    <a:schemeClr val="dk1"/>
                  </a:solidFill>
                  <a:latin typeface="Calibri"/>
                  <a:ea typeface="Calibri"/>
                  <a:cs typeface="Calibri"/>
                  <a:sym typeface="Calibri"/>
                </a:rPr>
                <a:t>Elementos de Señal</a:t>
              </a:r>
              <a:endParaRPr/>
            </a:p>
          </p:txBody>
        </p:sp>
        <p:sp>
          <p:nvSpPr>
            <p:cNvPr id="622" name="Google Shape;622;p29"/>
            <p:cNvSpPr txBox="1"/>
            <p:nvPr/>
          </p:nvSpPr>
          <p:spPr>
            <a:xfrm>
              <a:off x="3072625" y="2462352"/>
              <a:ext cx="981038" cy="566951"/>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Señales de</a:t>
              </a:r>
              <a:endParaRPr/>
            </a:p>
            <a:p>
              <a:pPr indent="0" lvl="0" marL="0" marR="0" rtl="0" algn="ctr">
                <a:spcBef>
                  <a:spcPts val="28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Control</a:t>
              </a:r>
              <a:endParaRPr/>
            </a:p>
          </p:txBody>
        </p:sp>
        <p:sp>
          <p:nvSpPr>
            <p:cNvPr id="623" name="Google Shape;623;p29"/>
            <p:cNvSpPr txBox="1"/>
            <p:nvPr/>
          </p:nvSpPr>
          <p:spPr>
            <a:xfrm>
              <a:off x="8100392" y="2590940"/>
              <a:ext cx="948189" cy="308419"/>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Respuesta</a:t>
              </a:r>
              <a:endParaRPr/>
            </a:p>
          </p:txBody>
        </p:sp>
        <p:sp>
          <p:nvSpPr>
            <p:cNvPr id="624" name="Google Shape;624;p29"/>
            <p:cNvSpPr txBox="1"/>
            <p:nvPr/>
          </p:nvSpPr>
          <p:spPr>
            <a:xfrm>
              <a:off x="5272349" y="2256029"/>
              <a:ext cx="739811" cy="308419"/>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Energía</a:t>
              </a:r>
              <a:endParaRPr/>
            </a:p>
          </p:txBody>
        </p:sp>
        <p:sp>
          <p:nvSpPr>
            <p:cNvPr id="625" name="Google Shape;625;p29"/>
            <p:cNvSpPr/>
            <p:nvPr/>
          </p:nvSpPr>
          <p:spPr>
            <a:xfrm>
              <a:off x="6156232" y="3042996"/>
              <a:ext cx="504000" cy="432000"/>
            </a:xfrm>
            <a:prstGeom prst="rightArrow">
              <a:avLst>
                <a:gd fmla="val 50000" name="adj1"/>
                <a:gd fmla="val 25000" name="adj2"/>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29"/>
            <p:cNvSpPr txBox="1"/>
            <p:nvPr/>
          </p:nvSpPr>
          <p:spPr>
            <a:xfrm>
              <a:off x="5544443" y="5755423"/>
              <a:ext cx="2192337" cy="336550"/>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200"/>
                <a:buFont typeface="Noto Sans Symbols"/>
                <a:buNone/>
              </a:pPr>
              <a:r>
                <a:rPr b="1" lang="es-ES" sz="1600">
                  <a:solidFill>
                    <a:schemeClr val="dk1"/>
                  </a:solidFill>
                  <a:latin typeface="Calibri"/>
                  <a:ea typeface="Calibri"/>
                  <a:cs typeface="Calibri"/>
                  <a:sym typeface="Calibri"/>
                </a:rPr>
                <a:t>Elementos de Potencia</a:t>
              </a:r>
              <a:endParaRPr/>
            </a:p>
          </p:txBody>
        </p:sp>
        <p:sp>
          <p:nvSpPr>
            <p:cNvPr id="627" name="Google Shape;627;p29"/>
            <p:cNvSpPr txBox="1"/>
            <p:nvPr/>
          </p:nvSpPr>
          <p:spPr>
            <a:xfrm>
              <a:off x="279418" y="2213977"/>
              <a:ext cx="981038" cy="566951"/>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Señales de</a:t>
              </a:r>
              <a:endParaRPr/>
            </a:p>
            <a:p>
              <a:pPr indent="0" lvl="0" marL="0" marR="0" rtl="0" algn="ctr">
                <a:spcBef>
                  <a:spcPts val="28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Consigna</a:t>
              </a:r>
              <a:endParaRPr/>
            </a:p>
          </p:txBody>
        </p:sp>
        <p:sp>
          <p:nvSpPr>
            <p:cNvPr id="628" name="Google Shape;628;p29"/>
            <p:cNvSpPr txBox="1"/>
            <p:nvPr/>
          </p:nvSpPr>
          <p:spPr>
            <a:xfrm>
              <a:off x="914400" y="4572960"/>
              <a:ext cx="1404000" cy="1055688"/>
            </a:xfrm>
            <a:prstGeom prst="rect">
              <a:avLst/>
            </a:prstGeom>
            <a:solidFill>
              <a:srgbClr val="76923C"/>
            </a:solidFill>
            <a:ln cap="flat" cmpd="sng" w="9525">
              <a:solidFill>
                <a:schemeClr val="dk1"/>
              </a:solidFill>
              <a:prstDash val="solid"/>
              <a:miter lim="800000"/>
              <a:headEnd len="sm" w="sm" type="none"/>
              <a:tailEnd len="sm" w="sm" type="none"/>
            </a:ln>
          </p:spPr>
          <p:txBody>
            <a:bodyPr anchorCtr="1" anchor="ctr" bIns="46025" lIns="92075" spcFirstLastPara="1" rIns="92075" wrap="square" tIns="46025">
              <a:noAutofit/>
            </a:bodyPr>
            <a:lstStyle/>
            <a:p>
              <a:pPr indent="0" lvl="0" marL="0" marR="0" rtl="0" algn="ctr">
                <a:spcBef>
                  <a:spcPts val="0"/>
                </a:spcBef>
                <a:spcAft>
                  <a:spcPts val="0"/>
                </a:spcAft>
                <a:buNone/>
              </a:pPr>
              <a:r>
                <a:rPr b="1" lang="es-ES" sz="2000">
                  <a:solidFill>
                    <a:schemeClr val="dk1"/>
                  </a:solidFill>
                  <a:latin typeface="Calibri"/>
                  <a:ea typeface="Calibri"/>
                  <a:cs typeface="Calibri"/>
                  <a:sym typeface="Calibri"/>
                </a:rPr>
                <a:t>Interfaces</a:t>
              </a:r>
              <a:endParaRPr/>
            </a:p>
          </p:txBody>
        </p:sp>
        <p:sp>
          <p:nvSpPr>
            <p:cNvPr id="629" name="Google Shape;629;p29"/>
            <p:cNvSpPr txBox="1"/>
            <p:nvPr/>
          </p:nvSpPr>
          <p:spPr>
            <a:xfrm>
              <a:off x="2771800" y="4560804"/>
              <a:ext cx="1368000" cy="1080000"/>
            </a:xfrm>
            <a:prstGeom prst="rect">
              <a:avLst/>
            </a:prstGeom>
            <a:solidFill>
              <a:srgbClr val="76923C"/>
            </a:solidFill>
            <a:ln cap="flat" cmpd="sng" w="9525">
              <a:solidFill>
                <a:schemeClr val="dk1"/>
              </a:solidFill>
              <a:prstDash val="solid"/>
              <a:miter lim="800000"/>
              <a:headEnd len="sm" w="sm" type="none"/>
              <a:tailEnd len="sm" w="sm" type="none"/>
            </a:ln>
          </p:spPr>
          <p:txBody>
            <a:bodyPr anchorCtr="1" anchor="ctr" bIns="46025" lIns="92075" spcFirstLastPara="1" rIns="92075" wrap="square" tIns="46025">
              <a:noAutofit/>
            </a:bodyPr>
            <a:lstStyle/>
            <a:p>
              <a:pPr indent="0" lvl="0" marL="0" marR="0" rtl="0" algn="ctr">
                <a:spcBef>
                  <a:spcPts val="0"/>
                </a:spcBef>
                <a:spcAft>
                  <a:spcPts val="0"/>
                </a:spcAft>
                <a:buClr>
                  <a:schemeClr val="dk1"/>
                </a:buClr>
                <a:buSzPts val="1500"/>
                <a:buFont typeface="Noto Sans Symbols"/>
                <a:buNone/>
              </a:pPr>
              <a:r>
                <a:rPr b="1" lang="es-ES" sz="2000">
                  <a:solidFill>
                    <a:schemeClr val="dk1"/>
                  </a:solidFill>
                  <a:latin typeface="Calibri"/>
                  <a:ea typeface="Calibri"/>
                  <a:cs typeface="Calibri"/>
                  <a:sym typeface="Calibri"/>
                </a:rPr>
                <a:t>Sensores</a:t>
              </a:r>
              <a:endParaRPr/>
            </a:p>
          </p:txBody>
        </p:sp>
        <p:sp>
          <p:nvSpPr>
            <p:cNvPr id="630" name="Google Shape;630;p29"/>
            <p:cNvSpPr txBox="1"/>
            <p:nvPr/>
          </p:nvSpPr>
          <p:spPr>
            <a:xfrm>
              <a:off x="333266" y="3046552"/>
              <a:ext cx="843180" cy="277641"/>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900"/>
                <a:buFont typeface="Noto Sans Symbols"/>
                <a:buNone/>
              </a:pPr>
              <a:r>
                <a:rPr b="1" lang="es-ES" sz="1200">
                  <a:solidFill>
                    <a:schemeClr val="dk1"/>
                  </a:solidFill>
                  <a:latin typeface="Arial"/>
                  <a:ea typeface="Arial"/>
                  <a:cs typeface="Arial"/>
                  <a:sym typeface="Arial"/>
                </a:rPr>
                <a:t>Entradas</a:t>
              </a:r>
              <a:endParaRPr/>
            </a:p>
          </p:txBody>
        </p:sp>
        <p:sp>
          <p:nvSpPr>
            <p:cNvPr id="631" name="Google Shape;631;p29"/>
            <p:cNvSpPr txBox="1"/>
            <p:nvPr/>
          </p:nvSpPr>
          <p:spPr>
            <a:xfrm>
              <a:off x="3338375" y="3052902"/>
              <a:ext cx="186012" cy="339196"/>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200"/>
                <a:buFont typeface="Noto Sans Symbols"/>
                <a:buNone/>
              </a:pPr>
              <a:r>
                <a:t/>
              </a:r>
              <a:endParaRPr b="1" sz="1600">
                <a:solidFill>
                  <a:schemeClr val="dk1"/>
                </a:solidFill>
                <a:latin typeface="Calibri"/>
                <a:ea typeface="Calibri"/>
                <a:cs typeface="Calibri"/>
                <a:sym typeface="Calibri"/>
              </a:endParaRPr>
            </a:p>
          </p:txBody>
        </p:sp>
        <p:sp>
          <p:nvSpPr>
            <p:cNvPr id="632" name="Google Shape;632;p29"/>
            <p:cNvSpPr txBox="1"/>
            <p:nvPr/>
          </p:nvSpPr>
          <p:spPr>
            <a:xfrm>
              <a:off x="483748" y="4005064"/>
              <a:ext cx="1343905" cy="566951"/>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Señales de</a:t>
              </a:r>
              <a:endParaRPr/>
            </a:p>
            <a:p>
              <a:pPr indent="0" lvl="0" marL="0" marR="0" rtl="0" algn="ctr">
                <a:spcBef>
                  <a:spcPts val="280"/>
                </a:spcBef>
                <a:spcAft>
                  <a:spcPts val="0"/>
                </a:spcAft>
                <a:buClr>
                  <a:schemeClr val="dk1"/>
                </a:buClr>
                <a:buSzPts val="1050"/>
                <a:buFont typeface="Noto Sans Symbols"/>
                <a:buNone/>
              </a:pPr>
              <a:r>
                <a:rPr b="1" lang="es-ES" sz="1400">
                  <a:solidFill>
                    <a:schemeClr val="dk1"/>
                  </a:solidFill>
                  <a:latin typeface="Calibri"/>
                  <a:ea typeface="Calibri"/>
                  <a:cs typeface="Calibri"/>
                  <a:sym typeface="Calibri"/>
                </a:rPr>
                <a:t>Realimentación</a:t>
              </a:r>
              <a:endParaRPr/>
            </a:p>
          </p:txBody>
        </p:sp>
        <p:sp>
          <p:nvSpPr>
            <p:cNvPr id="633" name="Google Shape;633;p29"/>
            <p:cNvSpPr/>
            <p:nvPr/>
          </p:nvSpPr>
          <p:spPr>
            <a:xfrm>
              <a:off x="483748" y="3364052"/>
              <a:ext cx="641789" cy="457200"/>
            </a:xfrm>
            <a:prstGeom prst="rightArrow">
              <a:avLst>
                <a:gd fmla="val 50000" name="adj1"/>
                <a:gd fmla="val 42274" name="adj2"/>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29"/>
            <p:cNvSpPr/>
            <p:nvPr/>
          </p:nvSpPr>
          <p:spPr>
            <a:xfrm>
              <a:off x="352425" y="3478352"/>
              <a:ext cx="216000" cy="1514452"/>
            </a:xfrm>
            <a:prstGeom prst="rect">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 name="Google Shape;635;p29"/>
            <p:cNvSpPr/>
            <p:nvPr/>
          </p:nvSpPr>
          <p:spPr>
            <a:xfrm>
              <a:off x="352425" y="4992804"/>
              <a:ext cx="504000" cy="216000"/>
            </a:xfrm>
            <a:prstGeom prst="rect">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 name="Google Shape;636;p29"/>
            <p:cNvSpPr/>
            <p:nvPr/>
          </p:nvSpPr>
          <p:spPr>
            <a:xfrm>
              <a:off x="2339752" y="4884804"/>
              <a:ext cx="374650" cy="432000"/>
            </a:xfrm>
            <a:prstGeom prst="leftArrow">
              <a:avLst>
                <a:gd fmla="val 50000" name="adj1"/>
                <a:gd fmla="val 35976" name="adj2"/>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29"/>
            <p:cNvSpPr/>
            <p:nvPr/>
          </p:nvSpPr>
          <p:spPr>
            <a:xfrm>
              <a:off x="8458200" y="3290680"/>
              <a:ext cx="216000" cy="1908000"/>
            </a:xfrm>
            <a:prstGeom prst="rect">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29"/>
            <p:cNvSpPr/>
            <p:nvPr/>
          </p:nvSpPr>
          <p:spPr>
            <a:xfrm>
              <a:off x="4355976" y="4884804"/>
              <a:ext cx="4304199" cy="432000"/>
            </a:xfrm>
            <a:prstGeom prst="leftArrow">
              <a:avLst>
                <a:gd fmla="val 50000" name="adj1"/>
                <a:gd fmla="val 35758" name="adj2"/>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 name="Google Shape;639;p29"/>
            <p:cNvSpPr/>
            <p:nvPr/>
          </p:nvSpPr>
          <p:spPr>
            <a:xfrm>
              <a:off x="4855342" y="4992804"/>
              <a:ext cx="3816000" cy="0"/>
            </a:xfrm>
            <a:prstGeom prst="rect">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29"/>
            <p:cNvSpPr/>
            <p:nvPr/>
          </p:nvSpPr>
          <p:spPr>
            <a:xfrm>
              <a:off x="8028384" y="3027502"/>
              <a:ext cx="982662" cy="432000"/>
            </a:xfrm>
            <a:prstGeom prst="rightArrow">
              <a:avLst>
                <a:gd fmla="val 50000" name="adj1"/>
                <a:gd fmla="val 40299" name="adj2"/>
              </a:avLst>
            </a:prstGeom>
            <a:solidFill>
              <a:schemeClr val="lt1"/>
            </a:solid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29"/>
            <p:cNvSpPr txBox="1"/>
            <p:nvPr/>
          </p:nvSpPr>
          <p:spPr>
            <a:xfrm>
              <a:off x="6732240" y="2767152"/>
              <a:ext cx="1404000" cy="1055688"/>
            </a:xfrm>
            <a:prstGeom prst="rect">
              <a:avLst/>
            </a:prstGeom>
            <a:solidFill>
              <a:srgbClr val="76923C"/>
            </a:solidFill>
            <a:ln cap="flat" cmpd="sng" w="9525">
              <a:solidFill>
                <a:schemeClr val="dk1"/>
              </a:solidFill>
              <a:prstDash val="solid"/>
              <a:miter lim="800000"/>
              <a:headEnd len="sm" w="sm" type="none"/>
              <a:tailEnd len="sm" w="sm" type="none"/>
            </a:ln>
          </p:spPr>
          <p:txBody>
            <a:bodyPr anchorCtr="1" anchor="ctr" bIns="46025" lIns="92075" spcFirstLastPara="1" rIns="92075" wrap="square" tIns="46025">
              <a:noAutofit/>
            </a:bodyPr>
            <a:lstStyle/>
            <a:p>
              <a:pPr indent="0" lvl="0" marL="0" marR="0" rtl="0" algn="ctr">
                <a:spcBef>
                  <a:spcPts val="0"/>
                </a:spcBef>
                <a:spcAft>
                  <a:spcPts val="0"/>
                </a:spcAft>
                <a:buNone/>
              </a:pPr>
              <a:r>
                <a:rPr b="1" lang="es-ES" sz="2000">
                  <a:solidFill>
                    <a:schemeClr val="dk1"/>
                  </a:solidFill>
                  <a:latin typeface="Calibri"/>
                  <a:ea typeface="Calibri"/>
                  <a:cs typeface="Calibri"/>
                  <a:sym typeface="Calibri"/>
                </a:rPr>
                <a:t>Planta</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3"/>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FEFEFE"/>
                </a:solidFill>
                <a:latin typeface="Calibri"/>
                <a:ea typeface="Calibri"/>
                <a:cs typeface="Calibri"/>
                <a:sym typeface="Calibri"/>
              </a:rPr>
              <a:t>1. LA AUTOMATIZACION Y EL CONTROL INDUSTRIAL</a:t>
            </a:r>
            <a:endParaRPr sz="2400">
              <a:solidFill>
                <a:srgbClr val="FEFEFE"/>
              </a:solidFill>
              <a:latin typeface="Calibri"/>
              <a:ea typeface="Calibri"/>
              <a:cs typeface="Calibri"/>
              <a:sym typeface="Calibri"/>
            </a:endParaRPr>
          </a:p>
        </p:txBody>
      </p:sp>
      <p:sp>
        <p:nvSpPr>
          <p:cNvPr id="91" name="Google Shape;91;p3"/>
          <p:cNvSpPr/>
          <p:nvPr/>
        </p:nvSpPr>
        <p:spPr>
          <a:xfrm>
            <a:off x="251520" y="1802732"/>
            <a:ext cx="6010275" cy="1200150"/>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dk1"/>
                </a:solidFill>
                <a:latin typeface="Calibri"/>
                <a:ea typeface="Calibri"/>
                <a:cs typeface="Calibri"/>
                <a:sym typeface="Calibri"/>
              </a:rPr>
              <a:t>Tecnología que trata de la aplicación de sistemas mecánicos, electrónicos y de bases computacionales para operar y controlar la producción. </a:t>
            </a:r>
            <a:endParaRPr/>
          </a:p>
          <a:p>
            <a:pPr indent="0" lvl="0" marL="0" marR="0" rtl="0" algn="r">
              <a:spcBef>
                <a:spcPts val="0"/>
              </a:spcBef>
              <a:spcAft>
                <a:spcPts val="0"/>
              </a:spcAft>
              <a:buNone/>
            </a:pPr>
            <a:r>
              <a:rPr i="1" lang="es-ES" sz="1200">
                <a:solidFill>
                  <a:schemeClr val="dk1"/>
                </a:solidFill>
                <a:latin typeface="Calibri"/>
                <a:ea typeface="Calibri"/>
                <a:cs typeface="Calibri"/>
                <a:sym typeface="Calibri"/>
              </a:rPr>
              <a:t>Instituto Tecnológico y de Estudios Superiores de Monterrey Campus</a:t>
            </a:r>
            <a:r>
              <a:rPr i="1"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92" name="Google Shape;92;p3"/>
          <p:cNvSpPr/>
          <p:nvPr/>
        </p:nvSpPr>
        <p:spPr>
          <a:xfrm>
            <a:off x="3265420" y="3095188"/>
            <a:ext cx="5626100" cy="831850"/>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dk1"/>
                </a:solidFill>
                <a:latin typeface="Calibri"/>
                <a:ea typeface="Calibri"/>
                <a:cs typeface="Calibri"/>
                <a:sym typeface="Calibri"/>
              </a:rPr>
              <a:t>Aplicación de procedimientos automáticos a un aparato, proceso o sistema.</a:t>
            </a:r>
            <a:endParaRPr/>
          </a:p>
          <a:p>
            <a:pPr indent="0" lvl="0" marL="0" marR="0" rtl="0" algn="r">
              <a:spcBef>
                <a:spcPts val="0"/>
              </a:spcBef>
              <a:spcAft>
                <a:spcPts val="0"/>
              </a:spcAft>
              <a:buNone/>
            </a:pPr>
            <a:r>
              <a:rPr i="1" lang="es-ES" sz="1200">
                <a:solidFill>
                  <a:schemeClr val="dk1"/>
                </a:solidFill>
                <a:latin typeface="Calibri"/>
                <a:ea typeface="Calibri"/>
                <a:cs typeface="Calibri"/>
                <a:sym typeface="Calibri"/>
              </a:rPr>
              <a:t>Diccionario de la lengua española © 2005 Espasa-Calpe</a:t>
            </a:r>
            <a:r>
              <a:rPr lang="es-E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93" name="Google Shape;93;p3"/>
          <p:cNvSpPr/>
          <p:nvPr/>
        </p:nvSpPr>
        <p:spPr>
          <a:xfrm>
            <a:off x="692150" y="4019344"/>
            <a:ext cx="5810250" cy="925513"/>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dk1"/>
                </a:solidFill>
                <a:latin typeface="Calibri"/>
                <a:ea typeface="Calibri"/>
                <a:cs typeface="Calibri"/>
                <a:sym typeface="Calibri"/>
              </a:rPr>
              <a:t>Uso de sistemas o elementos computerizados para controlar maquinarias y/o procesos industriales substituyendo a operadores humanos. </a:t>
            </a:r>
            <a:endParaRPr sz="1800">
              <a:solidFill>
                <a:schemeClr val="dk1"/>
              </a:solidFill>
              <a:latin typeface="Calibri"/>
              <a:ea typeface="Calibri"/>
              <a:cs typeface="Calibri"/>
              <a:sym typeface="Calibri"/>
            </a:endParaRPr>
          </a:p>
        </p:txBody>
      </p:sp>
      <p:sp>
        <p:nvSpPr>
          <p:cNvPr id="94" name="Google Shape;94;p3"/>
          <p:cNvSpPr/>
          <p:nvPr/>
        </p:nvSpPr>
        <p:spPr>
          <a:xfrm>
            <a:off x="2987824" y="5037163"/>
            <a:ext cx="5903696" cy="1200150"/>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dk1"/>
                </a:solidFill>
                <a:latin typeface="Calibri"/>
                <a:ea typeface="Calibri"/>
                <a:cs typeface="Calibri"/>
                <a:sym typeface="Calibri"/>
              </a:rPr>
              <a:t>Ejecución automática de tareas industriales, administrativas o científicas haciendo más ágil y efectivo el trabajo y ayudando al ser humano.</a:t>
            </a:r>
            <a:endParaRPr/>
          </a:p>
          <a:p>
            <a:pPr indent="0" lvl="0" marL="0" marR="0" rtl="0" algn="r">
              <a:spcBef>
                <a:spcPts val="0"/>
              </a:spcBef>
              <a:spcAft>
                <a:spcPts val="0"/>
              </a:spcAft>
              <a:buNone/>
            </a:pPr>
            <a:r>
              <a:rPr lang="es-ES" sz="1800">
                <a:solidFill>
                  <a:schemeClr val="dk1"/>
                </a:solidFill>
                <a:latin typeface="Calibri"/>
                <a:ea typeface="Calibri"/>
                <a:cs typeface="Calibri"/>
                <a:sym typeface="Calibri"/>
              </a:rPr>
              <a:t>	</a:t>
            </a:r>
            <a:r>
              <a:rPr i="1" lang="es-ES" sz="1200">
                <a:solidFill>
                  <a:schemeClr val="dk1"/>
                </a:solidFill>
                <a:latin typeface="Calibri"/>
                <a:ea typeface="Calibri"/>
                <a:cs typeface="Calibri"/>
                <a:sym typeface="Calibri"/>
              </a:rPr>
              <a:t>www.oit.or.cr/bidiped/Glosario.html </a:t>
            </a:r>
            <a:endParaRPr/>
          </a:p>
        </p:txBody>
      </p:sp>
      <p:sp>
        <p:nvSpPr>
          <p:cNvPr id="95" name="Google Shape;95;p3"/>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LA AUTOMATIZACION INDUSTRIAL</a:t>
            </a:r>
            <a:endParaRPr/>
          </a:p>
        </p:txBody>
      </p:sp>
      <p:sp>
        <p:nvSpPr>
          <p:cNvPr id="96" name="Google Shape;96;p3"/>
          <p:cNvSpPr txBox="1"/>
          <p:nvPr>
            <p:ph idx="12" type="sldNum"/>
          </p:nvPr>
        </p:nvSpPr>
        <p:spPr>
          <a:xfrm>
            <a:off x="8171520" y="659324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7" name="Google Shape;97;p3"/>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p>
            <a:pPr indent="-316531" lvl="0" marL="316531" rtl="0" algn="l">
              <a:spcBef>
                <a:spcPts val="0"/>
              </a:spcBef>
              <a:spcAft>
                <a:spcPts val="0"/>
              </a:spcAft>
              <a:buClr>
                <a:srgbClr val="FF0000"/>
              </a:buClr>
              <a:buSzPts val="2000"/>
              <a:buNone/>
            </a:pPr>
            <a:r>
              <a:rPr lang="es-ES"/>
              <a:t>DEFINICIONES AUTOMATIZACIÓN</a:t>
            </a:r>
            <a:endParaRPr/>
          </a:p>
          <a:p>
            <a:pPr indent="-316531" lvl="0" marL="316531" rtl="0" algn="l">
              <a:spcBef>
                <a:spcPts val="400"/>
              </a:spcBef>
              <a:spcAft>
                <a:spcPts val="0"/>
              </a:spcAft>
              <a:buClr>
                <a:srgbClr val="FF0000"/>
              </a:buClr>
              <a:buSzPts val="2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0"/>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648" name="Google Shape;648;p30"/>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649" name="Google Shape;649;p30"/>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p>
            <a:pPr indent="-316531" lvl="0" marL="316531" rtl="0" algn="l">
              <a:spcBef>
                <a:spcPts val="0"/>
              </a:spcBef>
              <a:spcAft>
                <a:spcPts val="0"/>
              </a:spcAft>
              <a:buClr>
                <a:srgbClr val="FF0000"/>
              </a:buClr>
              <a:buSzPts val="2000"/>
              <a:buNone/>
            </a:pPr>
            <a:r>
              <a:rPr lang="es-ES"/>
              <a:t>CONTROL INDUSTRIAL: Clasificación lazo abierto vs. lazo cerrado</a:t>
            </a:r>
            <a:endParaRPr/>
          </a:p>
        </p:txBody>
      </p:sp>
      <p:sp>
        <p:nvSpPr>
          <p:cNvPr id="650" name="Google Shape;650;p30"/>
          <p:cNvSpPr/>
          <p:nvPr/>
        </p:nvSpPr>
        <p:spPr>
          <a:xfrm>
            <a:off x="251520" y="2270540"/>
            <a:ext cx="4140000" cy="338554"/>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600">
                <a:solidFill>
                  <a:schemeClr val="dk1"/>
                </a:solidFill>
                <a:latin typeface="Calibri"/>
                <a:ea typeface="Calibri"/>
                <a:cs typeface="Calibri"/>
                <a:sym typeface="Calibri"/>
              </a:rPr>
              <a:t>Es mucho mas sencillo crear un sistema estable</a:t>
            </a:r>
            <a:endParaRPr sz="1600">
              <a:solidFill>
                <a:schemeClr val="dk1"/>
              </a:solidFill>
              <a:latin typeface="Calibri"/>
              <a:ea typeface="Calibri"/>
              <a:cs typeface="Calibri"/>
              <a:sym typeface="Calibri"/>
            </a:endParaRPr>
          </a:p>
        </p:txBody>
      </p:sp>
      <p:sp>
        <p:nvSpPr>
          <p:cNvPr id="651" name="Google Shape;651;p30"/>
          <p:cNvSpPr txBox="1"/>
          <p:nvPr/>
        </p:nvSpPr>
        <p:spPr>
          <a:xfrm>
            <a:off x="251519" y="1802732"/>
            <a:ext cx="15706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LAZO ABIERTO</a:t>
            </a:r>
            <a:endParaRPr/>
          </a:p>
        </p:txBody>
      </p:sp>
      <p:sp>
        <p:nvSpPr>
          <p:cNvPr id="652" name="Google Shape;652;p30"/>
          <p:cNvSpPr/>
          <p:nvPr/>
        </p:nvSpPr>
        <p:spPr>
          <a:xfrm>
            <a:off x="4751520" y="2270540"/>
            <a:ext cx="4140000" cy="830997"/>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600">
                <a:solidFill>
                  <a:schemeClr val="dk1"/>
                </a:solidFill>
                <a:latin typeface="Calibri"/>
                <a:ea typeface="Calibri"/>
                <a:cs typeface="Calibri"/>
                <a:sym typeface="Calibri"/>
              </a:rPr>
              <a:t>Poco sensible a perturbaciones externas y a las variaciones internas de los parámetros del sistema.</a:t>
            </a:r>
            <a:endParaRPr/>
          </a:p>
        </p:txBody>
      </p:sp>
      <p:sp>
        <p:nvSpPr>
          <p:cNvPr id="653" name="Google Shape;653;p30"/>
          <p:cNvSpPr txBox="1"/>
          <p:nvPr/>
        </p:nvSpPr>
        <p:spPr>
          <a:xfrm>
            <a:off x="4751520" y="1802732"/>
            <a:ext cx="16720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LAZO CERRADO</a:t>
            </a:r>
            <a:endParaRPr/>
          </a:p>
        </p:txBody>
      </p:sp>
      <p:sp>
        <p:nvSpPr>
          <p:cNvPr id="654" name="Google Shape;654;p30"/>
          <p:cNvSpPr/>
          <p:nvPr/>
        </p:nvSpPr>
        <p:spPr>
          <a:xfrm>
            <a:off x="251520" y="2708920"/>
            <a:ext cx="4140000" cy="338554"/>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600">
                <a:solidFill>
                  <a:schemeClr val="dk1"/>
                </a:solidFill>
                <a:latin typeface="Calibri"/>
                <a:ea typeface="Calibri"/>
                <a:cs typeface="Calibri"/>
                <a:sym typeface="Calibri"/>
              </a:rPr>
              <a:t>Necesita componentes muy precisos y costosos.</a:t>
            </a:r>
            <a:endParaRPr/>
          </a:p>
        </p:txBody>
      </p:sp>
      <p:sp>
        <p:nvSpPr>
          <p:cNvPr id="655" name="Google Shape;655;p30"/>
          <p:cNvSpPr/>
          <p:nvPr/>
        </p:nvSpPr>
        <p:spPr>
          <a:xfrm>
            <a:off x="4751520" y="3212976"/>
            <a:ext cx="4140000" cy="584775"/>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600">
                <a:solidFill>
                  <a:schemeClr val="dk1"/>
                </a:solidFill>
                <a:latin typeface="Calibri"/>
                <a:ea typeface="Calibri"/>
                <a:cs typeface="Calibri"/>
                <a:sym typeface="Calibri"/>
              </a:rPr>
              <a:t>Permite emplear componentes de menor precisión y coste.</a:t>
            </a:r>
            <a:endParaRPr sz="1600">
              <a:solidFill>
                <a:schemeClr val="dk1"/>
              </a:solidFill>
              <a:latin typeface="Calibri"/>
              <a:ea typeface="Calibri"/>
              <a:cs typeface="Calibri"/>
              <a:sym typeface="Calibri"/>
            </a:endParaRPr>
          </a:p>
        </p:txBody>
      </p:sp>
      <p:cxnSp>
        <p:nvCxnSpPr>
          <p:cNvPr id="656" name="Google Shape;656;p30"/>
          <p:cNvCxnSpPr/>
          <p:nvPr/>
        </p:nvCxnSpPr>
        <p:spPr>
          <a:xfrm>
            <a:off x="4572000" y="1852042"/>
            <a:ext cx="0" cy="4306044"/>
          </a:xfrm>
          <a:prstGeom prst="straightConnector1">
            <a:avLst/>
          </a:prstGeom>
          <a:noFill/>
          <a:ln cap="flat" cmpd="sng" w="12700">
            <a:solidFill>
              <a:srgbClr val="CC9900"/>
            </a:solidFill>
            <a:prstDash val="solid"/>
            <a:round/>
            <a:headEnd len="sm" w="sm" type="none"/>
            <a:tailEnd len="sm" w="sm" type="none"/>
          </a:ln>
        </p:spPr>
      </p:cxnSp>
      <p:sp>
        <p:nvSpPr>
          <p:cNvPr id="657" name="Google Shape;657;p30"/>
          <p:cNvSpPr/>
          <p:nvPr/>
        </p:nvSpPr>
        <p:spPr>
          <a:xfrm>
            <a:off x="251520" y="3140968"/>
            <a:ext cx="4140000" cy="338554"/>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600">
                <a:solidFill>
                  <a:schemeClr val="dk1"/>
                </a:solidFill>
                <a:latin typeface="Calibri"/>
                <a:ea typeface="Calibri"/>
                <a:cs typeface="Calibri"/>
                <a:sym typeface="Calibri"/>
              </a:rPr>
              <a:t>Es muy sensible a perturbaciones externas.</a:t>
            </a:r>
            <a:endParaRPr sz="1600">
              <a:solidFill>
                <a:schemeClr val="dk1"/>
              </a:solidFill>
              <a:latin typeface="Calibri"/>
              <a:ea typeface="Calibri"/>
              <a:cs typeface="Calibri"/>
              <a:sym typeface="Calibri"/>
            </a:endParaRPr>
          </a:p>
        </p:txBody>
      </p:sp>
      <p:sp>
        <p:nvSpPr>
          <p:cNvPr id="658" name="Google Shape;658;p30"/>
          <p:cNvSpPr/>
          <p:nvPr/>
        </p:nvSpPr>
        <p:spPr>
          <a:xfrm>
            <a:off x="4751520" y="3924345"/>
            <a:ext cx="4140000" cy="584775"/>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600">
                <a:solidFill>
                  <a:schemeClr val="dk1"/>
                </a:solidFill>
                <a:latin typeface="Calibri"/>
                <a:ea typeface="Calibri"/>
                <a:cs typeface="Calibri"/>
                <a:sym typeface="Calibri"/>
              </a:rPr>
              <a:t>El exceso de corrección puede introducir oscilaciones en el sistema (inestabilidad).</a:t>
            </a:r>
            <a:endParaRPr sz="1600">
              <a:solidFill>
                <a:schemeClr val="dk1"/>
              </a:solidFill>
              <a:latin typeface="Calibri"/>
              <a:ea typeface="Calibri"/>
              <a:cs typeface="Calibri"/>
              <a:sym typeface="Calibri"/>
            </a:endParaRPr>
          </a:p>
        </p:txBody>
      </p:sp>
      <p:sp>
        <p:nvSpPr>
          <p:cNvPr id="659" name="Google Shape;659;p30"/>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1"/>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666" name="Google Shape;666;p31"/>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667" name="Google Shape;667;p31"/>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p>
            <a:pPr indent="-316531" lvl="0" marL="316531" rtl="0" algn="l">
              <a:spcBef>
                <a:spcPts val="0"/>
              </a:spcBef>
              <a:spcAft>
                <a:spcPts val="0"/>
              </a:spcAft>
              <a:buClr>
                <a:srgbClr val="FF0000"/>
              </a:buClr>
              <a:buSzPts val="2000"/>
              <a:buNone/>
            </a:pPr>
            <a:r>
              <a:rPr lang="es-ES"/>
              <a:t>Tipos de industria</a:t>
            </a:r>
            <a:endParaRPr/>
          </a:p>
        </p:txBody>
      </p:sp>
      <p:sp>
        <p:nvSpPr>
          <p:cNvPr id="668" name="Google Shape;668;p31"/>
          <p:cNvSpPr/>
          <p:nvPr/>
        </p:nvSpPr>
        <p:spPr>
          <a:xfrm>
            <a:off x="251520" y="2270540"/>
            <a:ext cx="4140000" cy="584775"/>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600">
                <a:solidFill>
                  <a:schemeClr val="dk1"/>
                </a:solidFill>
                <a:latin typeface="Calibri"/>
                <a:ea typeface="Calibri"/>
                <a:cs typeface="Calibri"/>
                <a:sym typeface="Calibri"/>
              </a:rPr>
              <a:t>La salida del proceso se produce en forma de </a:t>
            </a:r>
            <a:r>
              <a:rPr b="1" lang="es-ES" sz="1600">
                <a:solidFill>
                  <a:schemeClr val="dk1"/>
                </a:solidFill>
                <a:latin typeface="Calibri"/>
                <a:ea typeface="Calibri"/>
                <a:cs typeface="Calibri"/>
                <a:sym typeface="Calibri"/>
              </a:rPr>
              <a:t>flujo continuo </a:t>
            </a:r>
            <a:r>
              <a:rPr lang="es-ES" sz="1600">
                <a:solidFill>
                  <a:schemeClr val="dk1"/>
                </a:solidFill>
                <a:latin typeface="Calibri"/>
                <a:ea typeface="Calibri"/>
                <a:cs typeface="Calibri"/>
                <a:sym typeface="Calibri"/>
              </a:rPr>
              <a:t>de material.</a:t>
            </a:r>
            <a:endParaRPr sz="1600">
              <a:solidFill>
                <a:schemeClr val="dk1"/>
              </a:solidFill>
              <a:latin typeface="Calibri"/>
              <a:ea typeface="Calibri"/>
              <a:cs typeface="Calibri"/>
              <a:sym typeface="Calibri"/>
            </a:endParaRPr>
          </a:p>
        </p:txBody>
      </p:sp>
      <p:sp>
        <p:nvSpPr>
          <p:cNvPr id="669" name="Google Shape;669;p31"/>
          <p:cNvSpPr txBox="1"/>
          <p:nvPr/>
        </p:nvSpPr>
        <p:spPr>
          <a:xfrm>
            <a:off x="251519" y="1802732"/>
            <a:ext cx="4140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INDUSTRIA DE PROCESOS CONTINUOS</a:t>
            </a:r>
            <a:endParaRPr/>
          </a:p>
        </p:txBody>
      </p:sp>
      <p:sp>
        <p:nvSpPr>
          <p:cNvPr id="670" name="Google Shape;670;p31"/>
          <p:cNvSpPr/>
          <p:nvPr/>
        </p:nvSpPr>
        <p:spPr>
          <a:xfrm>
            <a:off x="4751520" y="2270540"/>
            <a:ext cx="4140000" cy="584775"/>
          </a:xfrm>
          <a:prstGeom prst="rect">
            <a:avLst/>
          </a:prstGeom>
          <a:noFill/>
          <a:ln cap="flat" cmpd="sng" w="2857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600">
                <a:solidFill>
                  <a:schemeClr val="dk1"/>
                </a:solidFill>
                <a:latin typeface="Calibri"/>
                <a:ea typeface="Calibri"/>
                <a:cs typeface="Calibri"/>
                <a:sym typeface="Calibri"/>
              </a:rPr>
              <a:t>La salida del proceso se produce en forma de unidades o </a:t>
            </a:r>
            <a:r>
              <a:rPr b="1" lang="es-ES" sz="1600">
                <a:solidFill>
                  <a:schemeClr val="dk1"/>
                </a:solidFill>
                <a:latin typeface="Calibri"/>
                <a:ea typeface="Calibri"/>
                <a:cs typeface="Calibri"/>
                <a:sym typeface="Calibri"/>
              </a:rPr>
              <a:t>número finito </a:t>
            </a:r>
            <a:r>
              <a:rPr lang="es-ES" sz="1600">
                <a:solidFill>
                  <a:schemeClr val="dk1"/>
                </a:solidFill>
                <a:latin typeface="Calibri"/>
                <a:ea typeface="Calibri"/>
                <a:cs typeface="Calibri"/>
                <a:sym typeface="Calibri"/>
              </a:rPr>
              <a:t>de piezas.</a:t>
            </a:r>
            <a:endParaRPr sz="1600">
              <a:solidFill>
                <a:schemeClr val="dk1"/>
              </a:solidFill>
              <a:latin typeface="Calibri"/>
              <a:ea typeface="Calibri"/>
              <a:cs typeface="Calibri"/>
              <a:sym typeface="Calibri"/>
            </a:endParaRPr>
          </a:p>
        </p:txBody>
      </p:sp>
      <p:sp>
        <p:nvSpPr>
          <p:cNvPr id="671" name="Google Shape;671;p31"/>
          <p:cNvSpPr txBox="1"/>
          <p:nvPr/>
        </p:nvSpPr>
        <p:spPr>
          <a:xfrm>
            <a:off x="4751520" y="1802732"/>
            <a:ext cx="4140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INDUSTRIA DE PROCESOS DISCRETOS</a:t>
            </a:r>
            <a:endParaRPr/>
          </a:p>
        </p:txBody>
      </p:sp>
      <p:sp>
        <p:nvSpPr>
          <p:cNvPr id="672" name="Google Shape;672;p31"/>
          <p:cNvSpPr/>
          <p:nvPr/>
        </p:nvSpPr>
        <p:spPr>
          <a:xfrm>
            <a:off x="251520" y="2989113"/>
            <a:ext cx="4140000" cy="1569660"/>
          </a:xfrm>
          <a:prstGeom prst="rect">
            <a:avLst/>
          </a:prstGeom>
          <a:noFill/>
          <a:ln cap="flat" cmpd="sng" w="9525">
            <a:solidFill>
              <a:srgbClr val="838D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600">
                <a:solidFill>
                  <a:schemeClr val="dk1"/>
                </a:solidFill>
                <a:latin typeface="Calibri"/>
                <a:ea typeface="Calibri"/>
                <a:cs typeface="Calibri"/>
                <a:sym typeface="Calibri"/>
              </a:rPr>
              <a:t>El principal objetivo</a:t>
            </a:r>
            <a:r>
              <a:rPr b="1" lang="es-ES" sz="1600">
                <a:solidFill>
                  <a:schemeClr val="dk1"/>
                </a:solidFill>
                <a:latin typeface="Calibri"/>
                <a:ea typeface="Calibri"/>
                <a:cs typeface="Calibri"/>
                <a:sym typeface="Calibri"/>
              </a:rPr>
              <a:t> </a:t>
            </a:r>
            <a:r>
              <a:rPr lang="es-ES" sz="1600">
                <a:solidFill>
                  <a:schemeClr val="dk1"/>
                </a:solidFill>
                <a:latin typeface="Calibri"/>
                <a:ea typeface="Calibri"/>
                <a:cs typeface="Calibri"/>
                <a:sym typeface="Calibri"/>
              </a:rPr>
              <a:t>de los sistemas</a:t>
            </a:r>
            <a:r>
              <a:rPr b="1" lang="es-ES" sz="1600">
                <a:solidFill>
                  <a:schemeClr val="dk1"/>
                </a:solidFill>
                <a:latin typeface="Calibri"/>
                <a:ea typeface="Calibri"/>
                <a:cs typeface="Calibri"/>
                <a:sym typeface="Calibri"/>
              </a:rPr>
              <a:t> </a:t>
            </a:r>
            <a:r>
              <a:rPr lang="es-ES" sz="1600">
                <a:solidFill>
                  <a:schemeClr val="dk1"/>
                </a:solidFill>
                <a:latin typeface="Calibri"/>
                <a:ea typeface="Calibri"/>
                <a:cs typeface="Calibri"/>
                <a:sym typeface="Calibri"/>
              </a:rPr>
              <a:t>de control para procesos continuos es mantener las </a:t>
            </a:r>
            <a:r>
              <a:rPr b="1" lang="es-ES" sz="1600">
                <a:solidFill>
                  <a:schemeClr val="dk1"/>
                </a:solidFill>
                <a:latin typeface="Calibri"/>
                <a:ea typeface="Calibri"/>
                <a:cs typeface="Calibri"/>
                <a:sym typeface="Calibri"/>
              </a:rPr>
              <a:t>variables</a:t>
            </a:r>
            <a:r>
              <a:rPr lang="es-ES" sz="1600">
                <a:solidFill>
                  <a:schemeClr val="dk1"/>
                </a:solidFill>
                <a:latin typeface="Calibri"/>
                <a:ea typeface="Calibri"/>
                <a:cs typeface="Calibri"/>
                <a:sym typeface="Calibri"/>
              </a:rPr>
              <a:t> de dicho proceso dentro de los márgenes óptimos de funcionamiento e intentar corregir lo más rápidamente posible cualquier desviación que se pueda producir.</a:t>
            </a:r>
            <a:endParaRPr sz="1600">
              <a:solidFill>
                <a:schemeClr val="dk1"/>
              </a:solidFill>
              <a:latin typeface="Calibri"/>
              <a:ea typeface="Calibri"/>
              <a:cs typeface="Calibri"/>
              <a:sym typeface="Calibri"/>
            </a:endParaRPr>
          </a:p>
        </p:txBody>
      </p:sp>
      <p:sp>
        <p:nvSpPr>
          <p:cNvPr id="673" name="Google Shape;673;p31"/>
          <p:cNvSpPr/>
          <p:nvPr/>
        </p:nvSpPr>
        <p:spPr>
          <a:xfrm>
            <a:off x="4751520" y="2989113"/>
            <a:ext cx="4140000" cy="1569660"/>
          </a:xfrm>
          <a:prstGeom prst="rect">
            <a:avLst/>
          </a:prstGeom>
          <a:noFill/>
          <a:ln cap="flat" cmpd="sng" w="28575">
            <a:solidFill>
              <a:srgbClr val="538CD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600">
                <a:solidFill>
                  <a:schemeClr val="dk1"/>
                </a:solidFill>
                <a:latin typeface="Calibri"/>
                <a:ea typeface="Calibri"/>
                <a:cs typeface="Calibri"/>
                <a:sym typeface="Calibri"/>
              </a:rPr>
              <a:t>El objetivo</a:t>
            </a:r>
            <a:r>
              <a:rPr b="1" lang="es-ES" sz="1600">
                <a:solidFill>
                  <a:schemeClr val="dk1"/>
                </a:solidFill>
                <a:latin typeface="Calibri"/>
                <a:ea typeface="Calibri"/>
                <a:cs typeface="Calibri"/>
                <a:sym typeface="Calibri"/>
              </a:rPr>
              <a:t> </a:t>
            </a:r>
            <a:r>
              <a:rPr lang="es-ES" sz="1600">
                <a:solidFill>
                  <a:schemeClr val="dk1"/>
                </a:solidFill>
                <a:latin typeface="Calibri"/>
                <a:ea typeface="Calibri"/>
                <a:cs typeface="Calibri"/>
                <a:sym typeface="Calibri"/>
              </a:rPr>
              <a:t>específico de los sistemas de control para procesos discretos es planificar y mantener un </a:t>
            </a:r>
            <a:r>
              <a:rPr b="1" lang="es-ES" sz="1600">
                <a:solidFill>
                  <a:schemeClr val="dk1"/>
                </a:solidFill>
                <a:latin typeface="Calibri"/>
                <a:ea typeface="Calibri"/>
                <a:cs typeface="Calibri"/>
                <a:sym typeface="Calibri"/>
              </a:rPr>
              <a:t>flujo óptimo de materiales</a:t>
            </a:r>
            <a:r>
              <a:rPr lang="es-ES" sz="1600">
                <a:solidFill>
                  <a:schemeClr val="dk1"/>
                </a:solidFill>
                <a:latin typeface="Calibri"/>
                <a:ea typeface="Calibri"/>
                <a:cs typeface="Calibri"/>
                <a:sym typeface="Calibri"/>
              </a:rPr>
              <a:t>, de forma que no se produzcan “cuellos de botella” ni falta de recursos (piezas, herramientas, etc.) en ninguna de las estaciones de trabajo.</a:t>
            </a:r>
            <a:endParaRPr sz="1600">
              <a:solidFill>
                <a:schemeClr val="dk1"/>
              </a:solidFill>
              <a:latin typeface="Calibri"/>
              <a:ea typeface="Calibri"/>
              <a:cs typeface="Calibri"/>
              <a:sym typeface="Calibri"/>
            </a:endParaRPr>
          </a:p>
        </p:txBody>
      </p:sp>
      <p:pic>
        <p:nvPicPr>
          <p:cNvPr descr="Proceso_continuo_tren_cobre" id="674" name="Google Shape;674;p31"/>
          <p:cNvPicPr preferRelativeResize="0"/>
          <p:nvPr/>
        </p:nvPicPr>
        <p:blipFill rotWithShape="1">
          <a:blip r:embed="rId3">
            <a:alphaModFix/>
          </a:blip>
          <a:srcRect b="0" l="0" r="0" t="0"/>
          <a:stretch/>
        </p:blipFill>
        <p:spPr>
          <a:xfrm>
            <a:off x="251520" y="4725059"/>
            <a:ext cx="1980000" cy="1386350"/>
          </a:xfrm>
          <a:prstGeom prst="rect">
            <a:avLst/>
          </a:prstGeom>
          <a:noFill/>
          <a:ln>
            <a:noFill/>
          </a:ln>
        </p:spPr>
      </p:pic>
      <p:pic>
        <p:nvPicPr>
          <p:cNvPr descr="Proceso_continuo_gas" id="675" name="Google Shape;675;p31"/>
          <p:cNvPicPr preferRelativeResize="0"/>
          <p:nvPr/>
        </p:nvPicPr>
        <p:blipFill rotWithShape="1">
          <a:blip r:embed="rId4">
            <a:alphaModFix/>
          </a:blip>
          <a:srcRect b="0" l="0" r="0" t="0"/>
          <a:stretch/>
        </p:blipFill>
        <p:spPr>
          <a:xfrm>
            <a:off x="2471520" y="4651728"/>
            <a:ext cx="1980000" cy="1459681"/>
          </a:xfrm>
          <a:prstGeom prst="rect">
            <a:avLst/>
          </a:prstGeom>
          <a:noFill/>
          <a:ln>
            <a:noFill/>
          </a:ln>
        </p:spPr>
      </p:pic>
      <p:pic>
        <p:nvPicPr>
          <p:cNvPr descr="Proceso_discreto_pintura_coches" id="676" name="Google Shape;676;p31"/>
          <p:cNvPicPr preferRelativeResize="0"/>
          <p:nvPr/>
        </p:nvPicPr>
        <p:blipFill rotWithShape="1">
          <a:blip r:embed="rId5">
            <a:alphaModFix/>
          </a:blip>
          <a:srcRect b="0" l="0" r="0" t="0"/>
          <a:stretch/>
        </p:blipFill>
        <p:spPr>
          <a:xfrm>
            <a:off x="4691520" y="4735536"/>
            <a:ext cx="1980000" cy="1375873"/>
          </a:xfrm>
          <a:prstGeom prst="rect">
            <a:avLst/>
          </a:prstGeom>
          <a:noFill/>
          <a:ln>
            <a:noFill/>
          </a:ln>
        </p:spPr>
      </p:pic>
      <p:pic>
        <p:nvPicPr>
          <p:cNvPr descr="Proceso_discreto_fabrica_botellas" id="677" name="Google Shape;677;p31"/>
          <p:cNvPicPr preferRelativeResize="0"/>
          <p:nvPr/>
        </p:nvPicPr>
        <p:blipFill rotWithShape="1">
          <a:blip r:embed="rId6">
            <a:alphaModFix/>
          </a:blip>
          <a:srcRect b="0" l="0" r="0" t="0"/>
          <a:stretch/>
        </p:blipFill>
        <p:spPr>
          <a:xfrm>
            <a:off x="6911520" y="4737282"/>
            <a:ext cx="1980000" cy="1374127"/>
          </a:xfrm>
          <a:prstGeom prst="rect">
            <a:avLst/>
          </a:prstGeom>
          <a:noFill/>
          <a:ln>
            <a:noFill/>
          </a:ln>
        </p:spPr>
      </p:pic>
      <p:sp>
        <p:nvSpPr>
          <p:cNvPr id="678" name="Google Shape;678;p31"/>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32"/>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685" name="Google Shape;685;p32"/>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686" name="Google Shape;686;p32"/>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rmAutofit lnSpcReduction="10000"/>
          </a:bodyPr>
          <a:lstStyle/>
          <a:p>
            <a:pPr indent="-316531" lvl="0" marL="316531" rtl="0" algn="l">
              <a:spcBef>
                <a:spcPts val="0"/>
              </a:spcBef>
              <a:spcAft>
                <a:spcPts val="0"/>
              </a:spcAft>
              <a:buClr>
                <a:srgbClr val="FF0000"/>
              </a:buClr>
              <a:buSzPts val="2000"/>
              <a:buNone/>
            </a:pPr>
            <a:r>
              <a:rPr lang="es-ES"/>
              <a:t>CONTROL INDUSTRIAL: Clasificación según el tipo de sistema de producción</a:t>
            </a:r>
            <a:endParaRPr/>
          </a:p>
          <a:p>
            <a:pPr indent="-316531" lvl="0" marL="316531" rtl="0" algn="l">
              <a:spcBef>
                <a:spcPts val="400"/>
              </a:spcBef>
              <a:spcAft>
                <a:spcPts val="0"/>
              </a:spcAft>
              <a:buClr>
                <a:srgbClr val="FF0000"/>
              </a:buClr>
              <a:buSzPts val="2000"/>
              <a:buNone/>
            </a:pPr>
            <a:r>
              <a:t/>
            </a:r>
            <a:endParaRPr/>
          </a:p>
        </p:txBody>
      </p:sp>
      <p:sp>
        <p:nvSpPr>
          <p:cNvPr id="687" name="Google Shape;687;p32"/>
          <p:cNvSpPr txBox="1"/>
          <p:nvPr/>
        </p:nvSpPr>
        <p:spPr>
          <a:xfrm>
            <a:off x="251519" y="1802732"/>
            <a:ext cx="37060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CONTROL DE PROCESOS CONTINUOS</a:t>
            </a:r>
            <a:endParaRPr/>
          </a:p>
        </p:txBody>
      </p:sp>
      <p:sp>
        <p:nvSpPr>
          <p:cNvPr id="688" name="Google Shape;688;p32"/>
          <p:cNvSpPr txBox="1"/>
          <p:nvPr/>
        </p:nvSpPr>
        <p:spPr>
          <a:xfrm>
            <a:off x="4751520" y="1802732"/>
            <a:ext cx="35876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CONTROL DE PROCESOS DISCRETOS</a:t>
            </a:r>
            <a:endParaRPr/>
          </a:p>
        </p:txBody>
      </p:sp>
      <p:cxnSp>
        <p:nvCxnSpPr>
          <p:cNvPr id="689" name="Google Shape;689;p32"/>
          <p:cNvCxnSpPr/>
          <p:nvPr/>
        </p:nvCxnSpPr>
        <p:spPr>
          <a:xfrm>
            <a:off x="4572000" y="1852042"/>
            <a:ext cx="0" cy="4306044"/>
          </a:xfrm>
          <a:prstGeom prst="straightConnector1">
            <a:avLst/>
          </a:prstGeom>
          <a:noFill/>
          <a:ln cap="flat" cmpd="sng" w="12700">
            <a:solidFill>
              <a:srgbClr val="CC9900"/>
            </a:solidFill>
            <a:prstDash val="solid"/>
            <a:round/>
            <a:headEnd len="sm" w="sm" type="none"/>
            <a:tailEnd len="sm" w="sm" type="none"/>
          </a:ln>
        </p:spPr>
      </p:cxnSp>
      <p:sp>
        <p:nvSpPr>
          <p:cNvPr id="690" name="Google Shape;690;p32"/>
          <p:cNvSpPr/>
          <p:nvPr/>
        </p:nvSpPr>
        <p:spPr>
          <a:xfrm>
            <a:off x="4751520" y="2270540"/>
            <a:ext cx="4140000" cy="923330"/>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Las industrias manufactureras originaban largas cadenas de producción. Motor del diseño de grandes tableros de relés</a:t>
            </a:r>
            <a:endParaRPr/>
          </a:p>
        </p:txBody>
      </p:sp>
      <p:sp>
        <p:nvSpPr>
          <p:cNvPr id="691" name="Google Shape;691;p32"/>
          <p:cNvSpPr/>
          <p:nvPr/>
        </p:nvSpPr>
        <p:spPr>
          <a:xfrm>
            <a:off x="251520" y="2270540"/>
            <a:ext cx="4140000" cy="923925"/>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dk1"/>
                </a:solidFill>
                <a:latin typeface="Calibri"/>
                <a:ea typeface="Calibri"/>
                <a:cs typeface="Calibri"/>
                <a:sym typeface="Calibri"/>
              </a:rPr>
              <a:t>Las industrias de proceso continuo fueron el Motor del desarrollo de la instrumentación y el control automático</a:t>
            </a:r>
            <a:endParaRPr/>
          </a:p>
        </p:txBody>
      </p:sp>
      <p:sp>
        <p:nvSpPr>
          <p:cNvPr id="692" name="Google Shape;692;p32"/>
          <p:cNvSpPr/>
          <p:nvPr/>
        </p:nvSpPr>
        <p:spPr>
          <a:xfrm>
            <a:off x="251520" y="3284984"/>
            <a:ext cx="4140000" cy="923925"/>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dk1"/>
                </a:solidFill>
                <a:latin typeface="Calibri"/>
                <a:ea typeface="Calibri"/>
                <a:cs typeface="Calibri"/>
                <a:sym typeface="Calibri"/>
              </a:rPr>
              <a:t>En los procesos continuos la principal fuente de información es la medida de las variables del proceso </a:t>
            </a:r>
            <a:endParaRPr/>
          </a:p>
        </p:txBody>
      </p:sp>
      <p:sp>
        <p:nvSpPr>
          <p:cNvPr id="693" name="Google Shape;693;p32"/>
          <p:cNvSpPr/>
          <p:nvPr/>
        </p:nvSpPr>
        <p:spPr>
          <a:xfrm>
            <a:off x="251520" y="4293096"/>
            <a:ext cx="4140000" cy="650875"/>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dk1"/>
                </a:solidFill>
                <a:latin typeface="Calibri"/>
                <a:ea typeface="Calibri"/>
                <a:cs typeface="Calibri"/>
                <a:sym typeface="Calibri"/>
              </a:rPr>
              <a:t>Objetivo: mantener bajo control las variables del proceso</a:t>
            </a:r>
            <a:endParaRPr/>
          </a:p>
        </p:txBody>
      </p:sp>
      <p:sp>
        <p:nvSpPr>
          <p:cNvPr id="694" name="Google Shape;694;p32"/>
          <p:cNvSpPr/>
          <p:nvPr/>
        </p:nvSpPr>
        <p:spPr>
          <a:xfrm>
            <a:off x="251520" y="5013176"/>
            <a:ext cx="4140000" cy="650875"/>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dk1"/>
                </a:solidFill>
                <a:latin typeface="Calibri"/>
                <a:ea typeface="Calibri"/>
                <a:cs typeface="Calibri"/>
                <a:sym typeface="Calibri"/>
              </a:rPr>
              <a:t>Elementos básicos de control: reguladores (PD, PI, PID,...)</a:t>
            </a:r>
            <a:endParaRPr/>
          </a:p>
        </p:txBody>
      </p:sp>
      <p:sp>
        <p:nvSpPr>
          <p:cNvPr id="695" name="Google Shape;695;p32"/>
          <p:cNvSpPr/>
          <p:nvPr/>
        </p:nvSpPr>
        <p:spPr>
          <a:xfrm>
            <a:off x="251520" y="5733256"/>
            <a:ext cx="4140000" cy="650875"/>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dk1"/>
                </a:solidFill>
                <a:latin typeface="Calibri"/>
                <a:ea typeface="Calibri"/>
                <a:cs typeface="Calibri"/>
                <a:sym typeface="Calibri"/>
              </a:rPr>
              <a:t>Auge: años 60 (con el auge de la teoría de control automático)</a:t>
            </a:r>
            <a:endParaRPr/>
          </a:p>
        </p:txBody>
      </p:sp>
      <p:sp>
        <p:nvSpPr>
          <p:cNvPr id="696" name="Google Shape;696;p32"/>
          <p:cNvSpPr/>
          <p:nvPr/>
        </p:nvSpPr>
        <p:spPr>
          <a:xfrm>
            <a:off x="4751520" y="3284984"/>
            <a:ext cx="4140000" cy="1200150"/>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En los procesos discretos adquiere mayor relieve la información procedente del trabajo de las personas: diseños, órdenes de fabricación... </a:t>
            </a:r>
            <a:endParaRPr/>
          </a:p>
        </p:txBody>
      </p:sp>
      <p:sp>
        <p:nvSpPr>
          <p:cNvPr id="697" name="Google Shape;697;p32"/>
          <p:cNvSpPr/>
          <p:nvPr/>
        </p:nvSpPr>
        <p:spPr>
          <a:xfrm>
            <a:off x="4751520" y="4581128"/>
            <a:ext cx="4140000" cy="646331"/>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Objetivo: disminuir al máximo los tiempos muertos y manejar etapas en paralelo.</a:t>
            </a:r>
            <a:endParaRPr/>
          </a:p>
        </p:txBody>
      </p:sp>
      <p:sp>
        <p:nvSpPr>
          <p:cNvPr id="698" name="Google Shape;698;p32"/>
          <p:cNvSpPr/>
          <p:nvPr/>
        </p:nvSpPr>
        <p:spPr>
          <a:xfrm>
            <a:off x="4751520" y="5301208"/>
            <a:ext cx="4140000" cy="650875"/>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Auge: años 70 (con los avances en electrónica e informática)</a:t>
            </a:r>
            <a:endParaRPr/>
          </a:p>
        </p:txBody>
      </p:sp>
      <p:sp>
        <p:nvSpPr>
          <p:cNvPr id="699" name="Google Shape;699;p32"/>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33"/>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706" name="Google Shape;706;p33"/>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SISTEMAS DE CONTROL INDUSTRIAL</a:t>
            </a:r>
            <a:endParaRPr/>
          </a:p>
        </p:txBody>
      </p:sp>
      <p:sp>
        <p:nvSpPr>
          <p:cNvPr id="707" name="Google Shape;707;p33"/>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rmAutofit lnSpcReduction="10000"/>
          </a:bodyPr>
          <a:lstStyle/>
          <a:p>
            <a:pPr indent="-316531" lvl="0" marL="316531" rtl="0" algn="l">
              <a:spcBef>
                <a:spcPts val="0"/>
              </a:spcBef>
              <a:spcAft>
                <a:spcPts val="0"/>
              </a:spcAft>
              <a:buClr>
                <a:srgbClr val="FF0000"/>
              </a:buClr>
              <a:buSzPts val="2000"/>
              <a:buNone/>
            </a:pPr>
            <a:r>
              <a:rPr lang="es-ES"/>
              <a:t>CONTROL INDUSTRIAL: Clasificación según el tipo de sistema de producción</a:t>
            </a:r>
            <a:endParaRPr/>
          </a:p>
          <a:p>
            <a:pPr indent="-316531" lvl="0" marL="316531" rtl="0" algn="l">
              <a:spcBef>
                <a:spcPts val="400"/>
              </a:spcBef>
              <a:spcAft>
                <a:spcPts val="0"/>
              </a:spcAft>
              <a:buClr>
                <a:srgbClr val="FF0000"/>
              </a:buClr>
              <a:buSzPts val="2000"/>
              <a:buNone/>
            </a:pPr>
            <a:r>
              <a:t/>
            </a:r>
            <a:endParaRPr/>
          </a:p>
        </p:txBody>
      </p:sp>
      <p:sp>
        <p:nvSpPr>
          <p:cNvPr id="708" name="Google Shape;708;p33"/>
          <p:cNvSpPr txBox="1"/>
          <p:nvPr/>
        </p:nvSpPr>
        <p:spPr>
          <a:xfrm>
            <a:off x="251519" y="1802732"/>
            <a:ext cx="37060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CONTROL DE PROCESOS CONTINUOS</a:t>
            </a:r>
            <a:endParaRPr/>
          </a:p>
        </p:txBody>
      </p:sp>
      <p:sp>
        <p:nvSpPr>
          <p:cNvPr id="709" name="Google Shape;709;p33"/>
          <p:cNvSpPr txBox="1"/>
          <p:nvPr/>
        </p:nvSpPr>
        <p:spPr>
          <a:xfrm>
            <a:off x="4751520" y="1802732"/>
            <a:ext cx="35876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CONTROL DE PROCESOS DISCRETOS</a:t>
            </a:r>
            <a:endParaRPr/>
          </a:p>
        </p:txBody>
      </p:sp>
      <p:cxnSp>
        <p:nvCxnSpPr>
          <p:cNvPr id="710" name="Google Shape;710;p33"/>
          <p:cNvCxnSpPr/>
          <p:nvPr/>
        </p:nvCxnSpPr>
        <p:spPr>
          <a:xfrm>
            <a:off x="4572000" y="1852042"/>
            <a:ext cx="0" cy="4306044"/>
          </a:xfrm>
          <a:prstGeom prst="straightConnector1">
            <a:avLst/>
          </a:prstGeom>
          <a:noFill/>
          <a:ln cap="flat" cmpd="sng" w="12700">
            <a:solidFill>
              <a:srgbClr val="CC9900"/>
            </a:solidFill>
            <a:prstDash val="solid"/>
            <a:round/>
            <a:headEnd len="sm" w="sm" type="none"/>
            <a:tailEnd len="sm" w="sm" type="none"/>
          </a:ln>
        </p:spPr>
      </p:cxnSp>
      <p:sp>
        <p:nvSpPr>
          <p:cNvPr id="711" name="Google Shape;711;p33"/>
          <p:cNvSpPr/>
          <p:nvPr/>
        </p:nvSpPr>
        <p:spPr>
          <a:xfrm>
            <a:off x="4751520" y="2270540"/>
            <a:ext cx="4140000" cy="646331"/>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El sistema de control se encarga de controlar eventos y tiempos</a:t>
            </a:r>
            <a:endParaRPr sz="1800">
              <a:solidFill>
                <a:schemeClr val="dk1"/>
              </a:solidFill>
              <a:latin typeface="Calibri"/>
              <a:ea typeface="Calibri"/>
              <a:cs typeface="Calibri"/>
              <a:sym typeface="Calibri"/>
            </a:endParaRPr>
          </a:p>
        </p:txBody>
      </p:sp>
      <p:sp>
        <p:nvSpPr>
          <p:cNvPr id="712" name="Google Shape;712;p33"/>
          <p:cNvSpPr/>
          <p:nvPr/>
        </p:nvSpPr>
        <p:spPr>
          <a:xfrm>
            <a:off x="251520" y="2270540"/>
            <a:ext cx="4140000" cy="1477328"/>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dk1"/>
                </a:solidFill>
                <a:latin typeface="Calibri"/>
                <a:ea typeface="Calibri"/>
                <a:cs typeface="Calibri"/>
                <a:sym typeface="Calibri"/>
              </a:rPr>
              <a:t>La ingeniería de control de procesos se encargará de determinar la acción de control más apropiada para un determinado proceso (ON/OFF, P, PI, PID,…).</a:t>
            </a:r>
            <a:endParaRPr/>
          </a:p>
        </p:txBody>
      </p:sp>
      <p:sp>
        <p:nvSpPr>
          <p:cNvPr id="713" name="Google Shape;713;p33"/>
          <p:cNvSpPr/>
          <p:nvPr/>
        </p:nvSpPr>
        <p:spPr>
          <a:xfrm>
            <a:off x="251520" y="3789040"/>
            <a:ext cx="4140000" cy="650875"/>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Ejemplos de variables a controlar:</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temperatura, presión, humedad, PH,…</a:t>
            </a:r>
            <a:endParaRPr/>
          </a:p>
        </p:txBody>
      </p:sp>
      <p:sp>
        <p:nvSpPr>
          <p:cNvPr id="714" name="Google Shape;714;p33"/>
          <p:cNvSpPr/>
          <p:nvPr/>
        </p:nvSpPr>
        <p:spPr>
          <a:xfrm>
            <a:off x="4751520" y="3793584"/>
            <a:ext cx="4140000" cy="646331"/>
          </a:xfrm>
          <a:prstGeom prst="rect">
            <a:avLst/>
          </a:prstGeom>
          <a:noFill/>
          <a:ln cap="flat" cmpd="sng" w="9525">
            <a:solidFill>
              <a:srgbClr val="838D9B"/>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Ejemplos de variables a controlar:</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cantidad, acabado, productividad,…</a:t>
            </a:r>
            <a:endParaRPr/>
          </a:p>
        </p:txBody>
      </p:sp>
      <p:pic>
        <p:nvPicPr>
          <p:cNvPr id="715" name="Google Shape;715;p33"/>
          <p:cNvPicPr preferRelativeResize="0"/>
          <p:nvPr/>
        </p:nvPicPr>
        <p:blipFill rotWithShape="1">
          <a:blip r:embed="rId3">
            <a:alphaModFix/>
          </a:blip>
          <a:srcRect b="2554" l="0" r="1606" t="1277"/>
          <a:stretch/>
        </p:blipFill>
        <p:spPr>
          <a:xfrm>
            <a:off x="252412" y="4738393"/>
            <a:ext cx="4140000" cy="1273800"/>
          </a:xfrm>
          <a:prstGeom prst="rect">
            <a:avLst/>
          </a:prstGeom>
          <a:noFill/>
          <a:ln cap="flat" cmpd="sng" w="9525">
            <a:solidFill>
              <a:schemeClr val="dk1"/>
            </a:solidFill>
            <a:prstDash val="solid"/>
            <a:miter lim="800000"/>
            <a:headEnd len="sm" w="sm" type="none"/>
            <a:tailEnd len="sm" w="sm" type="none"/>
          </a:ln>
        </p:spPr>
      </p:pic>
      <p:pic>
        <p:nvPicPr>
          <p:cNvPr id="716" name="Google Shape;716;p33"/>
          <p:cNvPicPr preferRelativeResize="0"/>
          <p:nvPr/>
        </p:nvPicPr>
        <p:blipFill rotWithShape="1">
          <a:blip r:embed="rId4">
            <a:alphaModFix/>
          </a:blip>
          <a:srcRect b="2531" l="2382" r="793" t="5062"/>
          <a:stretch/>
        </p:blipFill>
        <p:spPr>
          <a:xfrm>
            <a:off x="4850176" y="4738393"/>
            <a:ext cx="4140000" cy="1240996"/>
          </a:xfrm>
          <a:prstGeom prst="rect">
            <a:avLst/>
          </a:prstGeom>
          <a:noFill/>
          <a:ln cap="flat" cmpd="sng" w="9525">
            <a:solidFill>
              <a:schemeClr val="dk1"/>
            </a:solidFill>
            <a:prstDash val="solid"/>
            <a:miter lim="800000"/>
            <a:headEnd len="sm" w="sm" type="none"/>
            <a:tailEnd len="sm" w="sm" type="none"/>
          </a:ln>
        </p:spPr>
      </p:pic>
      <p:sp>
        <p:nvSpPr>
          <p:cNvPr id="717" name="Google Shape;717;p33"/>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FEFEFE"/>
                </a:solidFill>
                <a:latin typeface="Calibri"/>
                <a:ea typeface="Calibri"/>
                <a:cs typeface="Calibri"/>
                <a:sym typeface="Calibri"/>
              </a:rPr>
              <a:t>1. LA AUTOMATIZACION Y EL CONTROL INDUSTRIAL</a:t>
            </a:r>
            <a:endParaRPr sz="2400">
              <a:solidFill>
                <a:srgbClr val="FEFEFE"/>
              </a:solidFill>
              <a:latin typeface="Calibri"/>
              <a:ea typeface="Calibri"/>
              <a:cs typeface="Calibri"/>
              <a:sym typeface="Calibri"/>
            </a:endParaRPr>
          </a:p>
        </p:txBody>
      </p:sp>
      <p:sp>
        <p:nvSpPr>
          <p:cNvPr id="104" name="Google Shape;104;p4"/>
          <p:cNvSpPr txBox="1"/>
          <p:nvPr>
            <p:ph idx="1" type="body"/>
          </p:nvPr>
        </p:nvSpPr>
        <p:spPr>
          <a:xfrm>
            <a:off x="251520" y="1802732"/>
            <a:ext cx="8640000" cy="4434581"/>
          </a:xfrm>
          <a:prstGeom prst="rect">
            <a:avLst/>
          </a:prstGeom>
          <a:noFill/>
          <a:ln>
            <a:noFill/>
          </a:ln>
        </p:spPr>
        <p:txBody>
          <a:bodyPr anchorCtr="0" anchor="t" bIns="45700" lIns="91425" spcFirstLastPara="1" rIns="91425" wrap="square" tIns="45700">
            <a:normAutofit/>
          </a:bodyPr>
          <a:lstStyle/>
          <a:p>
            <a:pPr indent="-316531" lvl="0" marL="316531" rtl="0" algn="just">
              <a:lnSpc>
                <a:spcPct val="90000"/>
              </a:lnSpc>
              <a:spcBef>
                <a:spcPts val="0"/>
              </a:spcBef>
              <a:spcAft>
                <a:spcPts val="0"/>
              </a:spcAft>
              <a:buClr>
                <a:schemeClr val="dk1"/>
              </a:buClr>
              <a:buSzPts val="1800"/>
              <a:buFont typeface="Noto Sans Symbols"/>
              <a:buNone/>
            </a:pPr>
            <a:r>
              <a:rPr b="1" lang="es-ES">
                <a:latin typeface="Calibri"/>
                <a:ea typeface="Calibri"/>
                <a:cs typeface="Calibri"/>
                <a:sym typeface="Calibri"/>
              </a:rPr>
              <a:t>Automatización: </a:t>
            </a:r>
            <a:r>
              <a:rPr lang="es-ES">
                <a:latin typeface="Calibri"/>
                <a:ea typeface="Calibri"/>
                <a:cs typeface="Calibri"/>
                <a:sym typeface="Calibri"/>
              </a:rPr>
              <a:t>f. Acción y efecto de </a:t>
            </a:r>
            <a:r>
              <a:rPr b="1" lang="es-ES">
                <a:latin typeface="Calibri"/>
                <a:ea typeface="Calibri"/>
                <a:cs typeface="Calibri"/>
                <a:sym typeface="Calibri"/>
              </a:rPr>
              <a:t>automatizar</a:t>
            </a:r>
            <a:r>
              <a:rPr lang="es-ES">
                <a:latin typeface="Calibri"/>
                <a:ea typeface="Calibri"/>
                <a:cs typeface="Calibri"/>
                <a:sym typeface="Calibri"/>
              </a:rPr>
              <a:t>.</a:t>
            </a:r>
            <a:endParaRPr/>
          </a:p>
          <a:p>
            <a:pPr indent="-263776" lvl="1" marL="685817" rtl="0" algn="just">
              <a:lnSpc>
                <a:spcPct val="90000"/>
              </a:lnSpc>
              <a:spcBef>
                <a:spcPts val="369"/>
              </a:spcBef>
              <a:spcAft>
                <a:spcPts val="0"/>
              </a:spcAft>
              <a:buClr>
                <a:schemeClr val="dk1"/>
              </a:buClr>
              <a:buSzPts val="1846"/>
              <a:buFont typeface="Noto Sans Symbols"/>
              <a:buNone/>
            </a:pPr>
            <a:r>
              <a:t/>
            </a:r>
            <a:endParaRPr>
              <a:latin typeface="Calibri"/>
              <a:ea typeface="Calibri"/>
              <a:cs typeface="Calibri"/>
              <a:sym typeface="Calibri"/>
            </a:endParaRPr>
          </a:p>
          <a:p>
            <a:pPr indent="-316531" lvl="0" marL="316531" rtl="0" algn="just">
              <a:lnSpc>
                <a:spcPct val="90000"/>
              </a:lnSpc>
              <a:spcBef>
                <a:spcPts val="360"/>
              </a:spcBef>
              <a:spcAft>
                <a:spcPts val="0"/>
              </a:spcAft>
              <a:buClr>
                <a:schemeClr val="dk1"/>
              </a:buClr>
              <a:buSzPts val="1800"/>
              <a:buFont typeface="Noto Sans Symbols"/>
              <a:buNone/>
            </a:pPr>
            <a:r>
              <a:rPr b="1" lang="es-ES">
                <a:latin typeface="Calibri"/>
                <a:ea typeface="Calibri"/>
                <a:cs typeface="Calibri"/>
                <a:sym typeface="Calibri"/>
              </a:rPr>
              <a:t>Automatizar</a:t>
            </a:r>
            <a:r>
              <a:rPr lang="es-ES">
                <a:latin typeface="Calibri"/>
                <a:ea typeface="Calibri"/>
                <a:cs typeface="Calibri"/>
                <a:sym typeface="Calibri"/>
              </a:rPr>
              <a:t>.</a:t>
            </a:r>
            <a:endParaRPr/>
          </a:p>
          <a:p>
            <a:pPr indent="-316531" lvl="0" marL="316531" rtl="0" algn="l">
              <a:lnSpc>
                <a:spcPct val="90000"/>
              </a:lnSpc>
              <a:spcBef>
                <a:spcPts val="360"/>
              </a:spcBef>
              <a:spcAft>
                <a:spcPts val="0"/>
              </a:spcAft>
              <a:buClr>
                <a:schemeClr val="dk1"/>
              </a:buClr>
              <a:buSzPts val="1800"/>
              <a:buFont typeface="Noto Sans Symbols"/>
              <a:buNone/>
            </a:pPr>
            <a:r>
              <a:rPr lang="es-ES">
                <a:latin typeface="Calibri"/>
                <a:ea typeface="Calibri"/>
                <a:cs typeface="Calibri"/>
                <a:sym typeface="Calibri"/>
              </a:rPr>
              <a:t>	1. tr. Convertir ciertos movimientos corporales en movimientos automáticos o indeliberados.</a:t>
            </a:r>
            <a:endParaRPr/>
          </a:p>
          <a:p>
            <a:pPr indent="-316531" lvl="0" marL="316531" rtl="0" algn="just">
              <a:lnSpc>
                <a:spcPct val="90000"/>
              </a:lnSpc>
              <a:spcBef>
                <a:spcPts val="360"/>
              </a:spcBef>
              <a:spcAft>
                <a:spcPts val="0"/>
              </a:spcAft>
              <a:buClr>
                <a:schemeClr val="dk1"/>
              </a:buClr>
              <a:buSzPts val="1800"/>
              <a:buFont typeface="Noto Sans Symbols"/>
              <a:buNone/>
            </a:pPr>
            <a:r>
              <a:rPr lang="es-ES">
                <a:latin typeface="Calibri"/>
                <a:ea typeface="Calibri"/>
                <a:cs typeface="Calibri"/>
                <a:sym typeface="Calibri"/>
              </a:rPr>
              <a:t>	2. tr. </a:t>
            </a:r>
            <a:r>
              <a:rPr b="1" lang="es-ES">
                <a:latin typeface="Calibri"/>
                <a:ea typeface="Calibri"/>
                <a:cs typeface="Calibri"/>
                <a:sym typeface="Calibri"/>
              </a:rPr>
              <a:t>Aplicar la automática a un proceso, a un dispositivo, etc.</a:t>
            </a:r>
            <a:endParaRPr/>
          </a:p>
          <a:p>
            <a:pPr indent="-199310" lvl="0" marL="316531" rtl="0" algn="l">
              <a:lnSpc>
                <a:spcPct val="90000"/>
              </a:lnSpc>
              <a:spcBef>
                <a:spcPts val="369"/>
              </a:spcBef>
              <a:spcAft>
                <a:spcPts val="0"/>
              </a:spcAft>
              <a:buClr>
                <a:schemeClr val="dk1"/>
              </a:buClr>
              <a:buSzPts val="1846"/>
              <a:buNone/>
            </a:pPr>
            <a:r>
              <a:t/>
            </a:r>
            <a:endParaRPr>
              <a:latin typeface="Calibri"/>
              <a:ea typeface="Calibri"/>
              <a:cs typeface="Calibri"/>
              <a:sym typeface="Calibri"/>
            </a:endParaRPr>
          </a:p>
          <a:p>
            <a:pPr indent="-316531" lvl="0" marL="316531" rtl="0" algn="l">
              <a:lnSpc>
                <a:spcPct val="90000"/>
              </a:lnSpc>
              <a:spcBef>
                <a:spcPts val="360"/>
              </a:spcBef>
              <a:spcAft>
                <a:spcPts val="0"/>
              </a:spcAft>
              <a:buClr>
                <a:schemeClr val="dk1"/>
              </a:buClr>
              <a:buSzPts val="1800"/>
              <a:buFont typeface="Noto Sans Symbols"/>
              <a:buNone/>
            </a:pPr>
            <a:r>
              <a:rPr b="1" lang="es-ES">
                <a:latin typeface="Calibri"/>
                <a:ea typeface="Calibri"/>
                <a:cs typeface="Calibri"/>
                <a:sym typeface="Calibri"/>
              </a:rPr>
              <a:t>Automático, ca.</a:t>
            </a:r>
            <a:endParaRPr/>
          </a:p>
          <a:p>
            <a:pPr indent="-342900" lvl="2" marL="1257300" rtl="0" algn="l">
              <a:lnSpc>
                <a:spcPct val="90000"/>
              </a:lnSpc>
              <a:spcBef>
                <a:spcPts val="360"/>
              </a:spcBef>
              <a:spcAft>
                <a:spcPts val="0"/>
              </a:spcAft>
              <a:buClr>
                <a:schemeClr val="dk1"/>
              </a:buClr>
              <a:buSzPts val="1800"/>
              <a:buFont typeface="Calibri"/>
              <a:buAutoNum type="arabicPeriod"/>
            </a:pPr>
            <a:r>
              <a:rPr lang="es-ES">
                <a:latin typeface="Calibri"/>
                <a:ea typeface="Calibri"/>
                <a:cs typeface="Calibri"/>
                <a:sym typeface="Calibri"/>
              </a:rPr>
              <a:t>adj. Perteneciente o relativo al autómata.</a:t>
            </a:r>
            <a:endParaRPr/>
          </a:p>
          <a:p>
            <a:pPr indent="-342900" lvl="2" marL="1257300" rtl="0" algn="l">
              <a:lnSpc>
                <a:spcPct val="90000"/>
              </a:lnSpc>
              <a:spcBef>
                <a:spcPts val="360"/>
              </a:spcBef>
              <a:spcAft>
                <a:spcPts val="0"/>
              </a:spcAft>
              <a:buClr>
                <a:schemeClr val="dk1"/>
              </a:buClr>
              <a:buSzPts val="1800"/>
              <a:buFont typeface="Calibri"/>
              <a:buAutoNum type="arabicPeriod"/>
            </a:pPr>
            <a:r>
              <a:rPr lang="es-ES">
                <a:latin typeface="Calibri"/>
                <a:ea typeface="Calibri"/>
                <a:cs typeface="Calibri"/>
                <a:sym typeface="Calibri"/>
              </a:rPr>
              <a:t>adj. Dicho de un mecanismo: Que funciona en todo o en parte por sí solo. U. t. c. s.</a:t>
            </a:r>
            <a:endParaRPr/>
          </a:p>
          <a:p>
            <a:pPr indent="-342900" lvl="2" marL="1257300" rtl="0" algn="just">
              <a:lnSpc>
                <a:spcPct val="90000"/>
              </a:lnSpc>
              <a:spcBef>
                <a:spcPts val="360"/>
              </a:spcBef>
              <a:spcAft>
                <a:spcPts val="0"/>
              </a:spcAft>
              <a:buClr>
                <a:schemeClr val="dk1"/>
              </a:buClr>
              <a:buSzPts val="1800"/>
              <a:buFont typeface="Calibri"/>
              <a:buAutoNum type="arabicPeriod"/>
            </a:pPr>
            <a:r>
              <a:rPr lang="es-ES">
                <a:latin typeface="Calibri"/>
                <a:ea typeface="Calibri"/>
                <a:cs typeface="Calibri"/>
                <a:sym typeface="Calibri"/>
              </a:rPr>
              <a:t>f. Ciencia que trata de sustituir en un proceso el operador humano por dispositivos mecánicos o electrónicos.</a:t>
            </a:r>
            <a:endParaRPr/>
          </a:p>
          <a:p>
            <a:pPr indent="0" lvl="0" marL="0" rtl="0" algn="r">
              <a:spcBef>
                <a:spcPts val="240"/>
              </a:spcBef>
              <a:spcAft>
                <a:spcPts val="0"/>
              </a:spcAft>
              <a:buClr>
                <a:schemeClr val="dk1"/>
              </a:buClr>
              <a:buSzPts val="1200"/>
              <a:buNone/>
            </a:pPr>
            <a:r>
              <a:rPr i="1" lang="es-ES" sz="1200">
                <a:latin typeface="Calibri"/>
                <a:ea typeface="Calibri"/>
                <a:cs typeface="Calibri"/>
                <a:sym typeface="Calibri"/>
              </a:rPr>
              <a:t>Diccionario de la Real  Academia de la Lengua</a:t>
            </a:r>
            <a:endParaRPr>
              <a:latin typeface="Calibri"/>
              <a:ea typeface="Calibri"/>
              <a:cs typeface="Calibri"/>
              <a:sym typeface="Calibri"/>
            </a:endParaRPr>
          </a:p>
          <a:p>
            <a:pPr indent="-199310" lvl="0" marL="316531" rtl="0" algn="l">
              <a:spcBef>
                <a:spcPts val="369"/>
              </a:spcBef>
              <a:spcAft>
                <a:spcPts val="0"/>
              </a:spcAft>
              <a:buClr>
                <a:schemeClr val="dk1"/>
              </a:buClr>
              <a:buSzPts val="1846"/>
              <a:buNone/>
            </a:pPr>
            <a:r>
              <a:t/>
            </a:r>
            <a:endParaRPr/>
          </a:p>
        </p:txBody>
      </p:sp>
      <p:sp>
        <p:nvSpPr>
          <p:cNvPr id="105" name="Google Shape;105;p4"/>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LA AUTOMATIZACION INDUSTRIAL</a:t>
            </a:r>
            <a:endParaRPr/>
          </a:p>
        </p:txBody>
      </p:sp>
      <p:sp>
        <p:nvSpPr>
          <p:cNvPr id="106" name="Google Shape;106;p4"/>
          <p:cNvSpPr txBox="1"/>
          <p:nvPr>
            <p:ph idx="12" type="sldNum"/>
          </p:nvPr>
        </p:nvSpPr>
        <p:spPr>
          <a:xfrm>
            <a:off x="8171520" y="659324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07" name="Google Shape;107;p4"/>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p>
            <a:pPr indent="-316531" lvl="0" marL="316531" rtl="0" algn="l">
              <a:spcBef>
                <a:spcPts val="0"/>
              </a:spcBef>
              <a:spcAft>
                <a:spcPts val="0"/>
              </a:spcAft>
              <a:buClr>
                <a:srgbClr val="FF0000"/>
              </a:buClr>
              <a:buSzPts val="2000"/>
              <a:buNone/>
            </a:pPr>
            <a:r>
              <a:rPr lang="es-ES"/>
              <a:t>DEFINICIONES  DE AUTOMATIZACIÓN</a:t>
            </a:r>
            <a:endParaRPr/>
          </a:p>
          <a:p>
            <a:pPr indent="-316531" lvl="0" marL="316531" rtl="0" algn="l">
              <a:spcBef>
                <a:spcPts val="400"/>
              </a:spcBef>
              <a:spcAft>
                <a:spcPts val="0"/>
              </a:spcAft>
              <a:buClr>
                <a:srgbClr val="FF0000"/>
              </a:buClr>
              <a:buSzPts val="2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FEFEFE"/>
                </a:solidFill>
                <a:latin typeface="Calibri"/>
                <a:ea typeface="Calibri"/>
                <a:cs typeface="Calibri"/>
                <a:sym typeface="Calibri"/>
              </a:rPr>
              <a:t>1. LA AUTOMATIZACION Y EL CONTROL INDUSTRIAL</a:t>
            </a:r>
            <a:endParaRPr sz="2400">
              <a:solidFill>
                <a:srgbClr val="FEFEFE"/>
              </a:solidFill>
              <a:latin typeface="Calibri"/>
              <a:ea typeface="Calibri"/>
              <a:cs typeface="Calibri"/>
              <a:sym typeface="Calibri"/>
            </a:endParaRPr>
          </a:p>
        </p:txBody>
      </p:sp>
      <p:sp>
        <p:nvSpPr>
          <p:cNvPr id="114" name="Google Shape;114;p5"/>
          <p:cNvSpPr txBox="1"/>
          <p:nvPr>
            <p:ph idx="1" type="body"/>
          </p:nvPr>
        </p:nvSpPr>
        <p:spPr>
          <a:xfrm>
            <a:off x="251520" y="1377312"/>
            <a:ext cx="8640000" cy="4860000"/>
          </a:xfrm>
          <a:prstGeom prst="rect">
            <a:avLst/>
          </a:prstGeom>
          <a:noFill/>
          <a:ln>
            <a:noFill/>
          </a:ln>
        </p:spPr>
        <p:txBody>
          <a:bodyPr anchorCtr="0" anchor="t" bIns="45700" lIns="91425" spcFirstLastPara="1" rIns="91425" wrap="square" tIns="45700">
            <a:normAutofit/>
          </a:bodyPr>
          <a:lstStyle/>
          <a:p>
            <a:pPr indent="-316531" lvl="0" marL="316531" rtl="0" algn="l">
              <a:spcBef>
                <a:spcPts val="0"/>
              </a:spcBef>
              <a:spcAft>
                <a:spcPts val="0"/>
              </a:spcAft>
              <a:buClr>
                <a:schemeClr val="dk1"/>
              </a:buClr>
              <a:buSzPts val="2000"/>
              <a:buChar char="•"/>
            </a:pPr>
            <a:r>
              <a:rPr lang="es-ES" sz="2000"/>
              <a:t>La automatización industrial es la </a:t>
            </a:r>
            <a:r>
              <a:rPr b="1" lang="es-ES" sz="2000"/>
              <a:t>incorporación de dispositivos tecnológicos </a:t>
            </a:r>
            <a:r>
              <a:rPr lang="es-ES" sz="2000"/>
              <a:t>(electrónicos, eléctricos, neumáticos o hidráulicos) </a:t>
            </a:r>
            <a:r>
              <a:rPr b="1" lang="es-ES" sz="2000"/>
              <a:t>a una máquina, proceso o sistema con el fin de gobernar su funcionamiento</a:t>
            </a:r>
            <a:r>
              <a:rPr lang="es-ES" sz="2000"/>
              <a:t>.</a:t>
            </a:r>
            <a:endParaRPr/>
          </a:p>
          <a:p>
            <a:pPr indent="-316531" lvl="0" marL="316531" rtl="0" algn="l">
              <a:spcBef>
                <a:spcPts val="400"/>
              </a:spcBef>
              <a:spcAft>
                <a:spcPts val="0"/>
              </a:spcAft>
              <a:buClr>
                <a:schemeClr val="dk1"/>
              </a:buClr>
              <a:buSzPts val="2000"/>
              <a:buChar char="•"/>
            </a:pPr>
            <a:r>
              <a:rPr lang="es-ES" sz="2000"/>
              <a:t>Estos dispositivos (automatismos) serán capaces de reaccionar ante las situaciones que se presenten, ejerciendo </a:t>
            </a:r>
            <a:r>
              <a:rPr b="1" lang="es-ES" sz="2000"/>
              <a:t>la función de control </a:t>
            </a:r>
            <a:r>
              <a:rPr lang="es-ES" sz="2000"/>
              <a:t>para la que han sido concebidos.</a:t>
            </a:r>
            <a:endParaRPr/>
          </a:p>
          <a:p>
            <a:pPr indent="-189531" lvl="0" marL="316531" rtl="0" algn="l">
              <a:spcBef>
                <a:spcPts val="400"/>
              </a:spcBef>
              <a:spcAft>
                <a:spcPts val="0"/>
              </a:spcAft>
              <a:buClr>
                <a:schemeClr val="dk1"/>
              </a:buClr>
              <a:buSzPts val="2000"/>
              <a:buNone/>
            </a:pPr>
            <a:r>
              <a:t/>
            </a:r>
            <a:endParaRPr sz="2000"/>
          </a:p>
        </p:txBody>
      </p:sp>
      <p:sp>
        <p:nvSpPr>
          <p:cNvPr id="115" name="Google Shape;115;p5"/>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LA AUTOMATIZACION INDUSTRIAL</a:t>
            </a:r>
            <a:endParaRPr/>
          </a:p>
        </p:txBody>
      </p:sp>
      <p:sp>
        <p:nvSpPr>
          <p:cNvPr id="116" name="Google Shape;116;p5"/>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17" name="Google Shape;117;p5"/>
          <p:cNvPicPr preferRelativeResize="0"/>
          <p:nvPr/>
        </p:nvPicPr>
        <p:blipFill rotWithShape="1">
          <a:blip r:embed="rId3">
            <a:alphaModFix/>
          </a:blip>
          <a:srcRect b="0" l="0" r="0" t="0"/>
          <a:stretch/>
        </p:blipFill>
        <p:spPr>
          <a:xfrm>
            <a:off x="5751240" y="3753296"/>
            <a:ext cx="3140280" cy="2196000"/>
          </a:xfrm>
          <a:prstGeom prst="rect">
            <a:avLst/>
          </a:prstGeom>
          <a:noFill/>
          <a:ln cap="flat" cmpd="sng" w="9525">
            <a:solidFill>
              <a:srgbClr val="838D9B"/>
            </a:solidFill>
            <a:prstDash val="solid"/>
            <a:miter lim="800000"/>
            <a:headEnd len="sm" w="sm" type="none"/>
            <a:tailEnd len="sm" w="sm" type="none"/>
          </a:ln>
        </p:spPr>
      </p:pic>
      <p:pic>
        <p:nvPicPr>
          <p:cNvPr id="118" name="Google Shape;118;p5"/>
          <p:cNvPicPr preferRelativeResize="0"/>
          <p:nvPr/>
        </p:nvPicPr>
        <p:blipFill rotWithShape="1">
          <a:blip r:embed="rId4">
            <a:alphaModFix/>
          </a:blip>
          <a:srcRect b="0" l="0" r="0" t="0"/>
          <a:stretch/>
        </p:blipFill>
        <p:spPr>
          <a:xfrm>
            <a:off x="251520" y="3753296"/>
            <a:ext cx="2196000" cy="2196000"/>
          </a:xfrm>
          <a:prstGeom prst="rect">
            <a:avLst/>
          </a:prstGeom>
          <a:noFill/>
          <a:ln cap="flat" cmpd="sng" w="9525">
            <a:solidFill>
              <a:srgbClr val="838D9B"/>
            </a:solidFill>
            <a:prstDash val="solid"/>
            <a:miter lim="800000"/>
            <a:headEnd len="sm" w="sm" type="none"/>
            <a:tailEnd len="sm" w="sm" type="none"/>
          </a:ln>
        </p:spPr>
      </p:pic>
      <p:pic>
        <p:nvPicPr>
          <p:cNvPr id="119" name="Google Shape;119;p5"/>
          <p:cNvPicPr preferRelativeResize="0"/>
          <p:nvPr/>
        </p:nvPicPr>
        <p:blipFill rotWithShape="1">
          <a:blip r:embed="rId5">
            <a:alphaModFix/>
          </a:blip>
          <a:srcRect b="0" l="0" r="0" t="0"/>
          <a:stretch/>
        </p:blipFill>
        <p:spPr>
          <a:xfrm>
            <a:off x="2946229" y="3753296"/>
            <a:ext cx="2306302" cy="2196000"/>
          </a:xfrm>
          <a:prstGeom prst="rect">
            <a:avLst/>
          </a:prstGeom>
          <a:noFill/>
          <a:ln cap="flat" cmpd="sng" w="9525">
            <a:solidFill>
              <a:srgbClr val="838D9B"/>
            </a:solidFill>
            <a:prstDash val="solid"/>
            <a:miter lim="800000"/>
            <a:headEnd len="sm" w="sm" type="none"/>
            <a:tailEnd len="sm" w="sm" type="none"/>
          </a:ln>
        </p:spPr>
      </p:pic>
      <p:pic>
        <p:nvPicPr>
          <p:cNvPr descr="Icono, Jugar, Video, Película, Youtube, Arroyo, Nube" id="120" name="Google Shape;120;p5"/>
          <p:cNvPicPr preferRelativeResize="0"/>
          <p:nvPr/>
        </p:nvPicPr>
        <p:blipFill rotWithShape="1">
          <a:blip r:embed="rId6">
            <a:alphaModFix/>
          </a:blip>
          <a:srcRect b="0" l="0" r="0" t="0"/>
          <a:stretch/>
        </p:blipFill>
        <p:spPr>
          <a:xfrm>
            <a:off x="191374" y="5980570"/>
            <a:ext cx="360000" cy="390000"/>
          </a:xfrm>
          <a:prstGeom prst="rect">
            <a:avLst/>
          </a:prstGeom>
          <a:noFill/>
          <a:ln>
            <a:noFill/>
          </a:ln>
        </p:spPr>
      </p:pic>
      <p:sp>
        <p:nvSpPr>
          <p:cNvPr id="121" name="Google Shape;121;p5"/>
          <p:cNvSpPr/>
          <p:nvPr/>
        </p:nvSpPr>
        <p:spPr>
          <a:xfrm>
            <a:off x="546300" y="6035031"/>
            <a:ext cx="5681884" cy="253916"/>
          </a:xfrm>
          <a:prstGeom prst="rect">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s-ES" sz="1050">
                <a:solidFill>
                  <a:schemeClr val="dk1"/>
                </a:solidFill>
                <a:latin typeface="Arial"/>
                <a:ea typeface="Arial"/>
                <a:cs typeface="Arial"/>
                <a:sym typeface="Arial"/>
              </a:rPr>
              <a:t>¿Qué es la AUTOMATIZACIÓN INDUSTRIAL?  (https://www.youtube.com/watch?v=2upZSEaqj7k)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6"/>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FEFEFE"/>
                </a:solidFill>
                <a:latin typeface="Calibri"/>
                <a:ea typeface="Calibri"/>
                <a:cs typeface="Calibri"/>
                <a:sym typeface="Calibri"/>
              </a:rPr>
              <a:t>1. LA AUTOMATIZACION Y EL CONTROL INDUSTRIAL</a:t>
            </a:r>
            <a:endParaRPr sz="2400">
              <a:solidFill>
                <a:srgbClr val="FEFEFE"/>
              </a:solidFill>
              <a:latin typeface="Calibri"/>
              <a:ea typeface="Calibri"/>
              <a:cs typeface="Calibri"/>
              <a:sym typeface="Calibri"/>
            </a:endParaRPr>
          </a:p>
        </p:txBody>
      </p:sp>
      <p:sp>
        <p:nvSpPr>
          <p:cNvPr id="128" name="Google Shape;128;p6"/>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29" name="Google Shape;129;p6"/>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HISTORIA DE LA AUTOMATIZACIÓN</a:t>
            </a:r>
            <a:endParaRPr/>
          </a:p>
        </p:txBody>
      </p:sp>
      <p:sp>
        <p:nvSpPr>
          <p:cNvPr id="130" name="Google Shape;130;p6"/>
          <p:cNvSpPr txBox="1"/>
          <p:nvPr/>
        </p:nvSpPr>
        <p:spPr>
          <a:xfrm>
            <a:off x="8382000" y="6880299"/>
            <a:ext cx="7620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92">
                <a:solidFill>
                  <a:srgbClr val="888888"/>
                </a:solidFill>
                <a:latin typeface="Arial"/>
                <a:ea typeface="Arial"/>
                <a:cs typeface="Arial"/>
                <a:sym typeface="Arial"/>
              </a:rPr>
              <a:t>‹#›</a:t>
            </a:fld>
            <a:endParaRPr sz="1292">
              <a:solidFill>
                <a:srgbClr val="888888"/>
              </a:solidFill>
              <a:latin typeface="Arial"/>
              <a:ea typeface="Arial"/>
              <a:cs typeface="Arial"/>
              <a:sym typeface="Arial"/>
            </a:endParaRPr>
          </a:p>
        </p:txBody>
      </p:sp>
      <p:grpSp>
        <p:nvGrpSpPr>
          <p:cNvPr id="131" name="Google Shape;131;p6"/>
          <p:cNvGrpSpPr/>
          <p:nvPr/>
        </p:nvGrpSpPr>
        <p:grpSpPr>
          <a:xfrm>
            <a:off x="611676" y="1509266"/>
            <a:ext cx="8011626" cy="4469635"/>
            <a:chOff x="685852" y="1772816"/>
            <a:chExt cx="8011626" cy="4469635"/>
          </a:xfrm>
        </p:grpSpPr>
        <p:grpSp>
          <p:nvGrpSpPr>
            <p:cNvPr id="132" name="Google Shape;132;p6"/>
            <p:cNvGrpSpPr/>
            <p:nvPr/>
          </p:nvGrpSpPr>
          <p:grpSpPr>
            <a:xfrm>
              <a:off x="692150" y="1772816"/>
              <a:ext cx="8005328" cy="592138"/>
              <a:chOff x="692150" y="1772816"/>
              <a:chExt cx="8005328" cy="592138"/>
            </a:xfrm>
          </p:grpSpPr>
          <p:sp>
            <p:nvSpPr>
              <p:cNvPr id="133" name="Google Shape;133;p6"/>
              <p:cNvSpPr txBox="1"/>
              <p:nvPr/>
            </p:nvSpPr>
            <p:spPr>
              <a:xfrm>
                <a:off x="692150" y="1772816"/>
                <a:ext cx="5934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0000"/>
                    </a:solidFill>
                    <a:latin typeface="Calibri"/>
                    <a:ea typeface="Calibri"/>
                    <a:cs typeface="Calibri"/>
                    <a:sym typeface="Calibri"/>
                  </a:rPr>
                  <a:t>5000M</a:t>
                </a:r>
                <a:endParaRPr/>
              </a:p>
            </p:txBody>
          </p:sp>
          <p:grpSp>
            <p:nvGrpSpPr>
              <p:cNvPr id="134" name="Google Shape;134;p6"/>
              <p:cNvGrpSpPr/>
              <p:nvPr/>
            </p:nvGrpSpPr>
            <p:grpSpPr>
              <a:xfrm>
                <a:off x="692150" y="2022054"/>
                <a:ext cx="7920038" cy="342900"/>
                <a:chOff x="692150" y="2429157"/>
                <a:chExt cx="7920000" cy="341745"/>
              </a:xfrm>
            </p:grpSpPr>
            <p:sp>
              <p:nvSpPr>
                <p:cNvPr id="135" name="Google Shape;135;p6"/>
                <p:cNvSpPr/>
                <p:nvPr/>
              </p:nvSpPr>
              <p:spPr>
                <a:xfrm>
                  <a:off x="692150" y="2429157"/>
                  <a:ext cx="7920000" cy="341745"/>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sp>
              <p:nvSpPr>
                <p:cNvPr id="136" name="Google Shape;136;p6"/>
                <p:cNvSpPr/>
                <p:nvPr/>
              </p:nvSpPr>
              <p:spPr>
                <a:xfrm>
                  <a:off x="3068627" y="2429157"/>
                  <a:ext cx="5543523" cy="341745"/>
                </a:xfrm>
                <a:prstGeom prst="rect">
                  <a:avLst/>
                </a:prstGeom>
                <a:solidFill>
                  <a:srgbClr val="FFFFCC"/>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sp>
              <p:nvSpPr>
                <p:cNvPr id="137" name="Google Shape;137;p6"/>
                <p:cNvSpPr/>
                <p:nvPr/>
              </p:nvSpPr>
              <p:spPr>
                <a:xfrm>
                  <a:off x="8248614" y="2429157"/>
                  <a:ext cx="363536" cy="341745"/>
                </a:xfrm>
                <a:prstGeom prst="rect">
                  <a:avLst/>
                </a:prstGeom>
                <a:solidFill>
                  <a:srgbClr val="8CB3E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sp>
              <p:nvSpPr>
                <p:cNvPr id="138" name="Google Shape;138;p6"/>
                <p:cNvSpPr/>
                <p:nvPr/>
              </p:nvSpPr>
              <p:spPr>
                <a:xfrm>
                  <a:off x="8504201" y="2429157"/>
                  <a:ext cx="107949" cy="341745"/>
                </a:xfrm>
                <a:prstGeom prst="rect">
                  <a:avLst/>
                </a:prstGeom>
                <a:solidFill>
                  <a:srgbClr val="92CCDC"/>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sp>
            <p:nvSpPr>
              <p:cNvPr id="139" name="Google Shape;139;p6"/>
              <p:cNvSpPr txBox="1"/>
              <p:nvPr/>
            </p:nvSpPr>
            <p:spPr>
              <a:xfrm>
                <a:off x="2789238" y="1772816"/>
                <a:ext cx="21066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0000"/>
                    </a:solidFill>
                    <a:latin typeface="Calibri"/>
                    <a:ea typeface="Calibri"/>
                    <a:cs typeface="Calibri"/>
                    <a:sym typeface="Calibri"/>
                  </a:rPr>
                  <a:t>3500M – Organismos unicelulares</a:t>
                </a:r>
                <a:endParaRPr sz="1100">
                  <a:solidFill>
                    <a:srgbClr val="000000"/>
                  </a:solidFill>
                  <a:latin typeface="Calibri"/>
                  <a:ea typeface="Calibri"/>
                  <a:cs typeface="Calibri"/>
                  <a:sym typeface="Calibri"/>
                </a:endParaRPr>
              </a:p>
            </p:txBody>
          </p:sp>
          <p:sp>
            <p:nvSpPr>
              <p:cNvPr id="140" name="Google Shape;140;p6"/>
              <p:cNvSpPr txBox="1"/>
              <p:nvPr/>
            </p:nvSpPr>
            <p:spPr>
              <a:xfrm>
                <a:off x="7867127" y="1775991"/>
                <a:ext cx="52129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0000"/>
                    </a:solidFill>
                    <a:latin typeface="Calibri"/>
                    <a:ea typeface="Calibri"/>
                    <a:cs typeface="Calibri"/>
                    <a:sym typeface="Calibri"/>
                  </a:rPr>
                  <a:t>230M</a:t>
                </a:r>
                <a:endParaRPr sz="1100">
                  <a:solidFill>
                    <a:srgbClr val="000000"/>
                  </a:solidFill>
                  <a:latin typeface="Calibri"/>
                  <a:ea typeface="Calibri"/>
                  <a:cs typeface="Calibri"/>
                  <a:sym typeface="Calibri"/>
                </a:endParaRPr>
              </a:p>
            </p:txBody>
          </p:sp>
          <p:sp>
            <p:nvSpPr>
              <p:cNvPr id="141" name="Google Shape;141;p6"/>
              <p:cNvSpPr txBox="1"/>
              <p:nvPr/>
            </p:nvSpPr>
            <p:spPr>
              <a:xfrm>
                <a:off x="8236173" y="1780967"/>
                <a:ext cx="461305"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100">
                    <a:solidFill>
                      <a:srgbClr val="000000"/>
                    </a:solidFill>
                    <a:latin typeface="Calibri"/>
                    <a:ea typeface="Calibri"/>
                    <a:cs typeface="Calibri"/>
                    <a:sym typeface="Calibri"/>
                  </a:rPr>
                  <a:t>65M</a:t>
                </a:r>
                <a:endParaRPr sz="1100">
                  <a:solidFill>
                    <a:srgbClr val="000000"/>
                  </a:solidFill>
                  <a:latin typeface="Calibri"/>
                  <a:ea typeface="Calibri"/>
                  <a:cs typeface="Calibri"/>
                  <a:sym typeface="Calibri"/>
                </a:endParaRPr>
              </a:p>
            </p:txBody>
          </p:sp>
        </p:grpSp>
        <p:grpSp>
          <p:nvGrpSpPr>
            <p:cNvPr id="142" name="Google Shape;142;p6"/>
            <p:cNvGrpSpPr/>
            <p:nvPr/>
          </p:nvGrpSpPr>
          <p:grpSpPr>
            <a:xfrm>
              <a:off x="692150" y="2728526"/>
              <a:ext cx="7984306" cy="593422"/>
              <a:chOff x="692150" y="2558857"/>
              <a:chExt cx="7984306" cy="593422"/>
            </a:xfrm>
          </p:grpSpPr>
          <p:sp>
            <p:nvSpPr>
              <p:cNvPr id="143" name="Google Shape;143;p6"/>
              <p:cNvSpPr/>
              <p:nvPr/>
            </p:nvSpPr>
            <p:spPr>
              <a:xfrm>
                <a:off x="692150" y="2810966"/>
                <a:ext cx="7920037" cy="341313"/>
              </a:xfrm>
              <a:prstGeom prst="rect">
                <a:avLst/>
              </a:prstGeom>
              <a:solidFill>
                <a:srgbClr val="8CB3E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sp>
            <p:nvSpPr>
              <p:cNvPr id="144" name="Google Shape;144;p6"/>
              <p:cNvSpPr/>
              <p:nvPr/>
            </p:nvSpPr>
            <p:spPr>
              <a:xfrm>
                <a:off x="6376988" y="2810966"/>
                <a:ext cx="2239962" cy="341313"/>
              </a:xfrm>
              <a:prstGeom prst="rect">
                <a:avLst/>
              </a:prstGeom>
              <a:solidFill>
                <a:srgbClr val="B6DDE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sp>
            <p:nvSpPr>
              <p:cNvPr id="145" name="Google Shape;145;p6"/>
              <p:cNvSpPr/>
              <p:nvPr/>
            </p:nvSpPr>
            <p:spPr>
              <a:xfrm>
                <a:off x="8609013" y="2810966"/>
                <a:ext cx="7937" cy="341313"/>
              </a:xfrm>
              <a:prstGeom prst="rect">
                <a:avLst/>
              </a:prstGeom>
              <a:solidFill>
                <a:srgbClr val="00B05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sp>
            <p:nvSpPr>
              <p:cNvPr id="146" name="Google Shape;146;p6"/>
              <p:cNvSpPr txBox="1"/>
              <p:nvPr/>
            </p:nvSpPr>
            <p:spPr>
              <a:xfrm>
                <a:off x="692150" y="2564904"/>
                <a:ext cx="126829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0000"/>
                    </a:solidFill>
                    <a:latin typeface="Calibri"/>
                    <a:ea typeface="Calibri"/>
                    <a:cs typeface="Calibri"/>
                    <a:sym typeface="Calibri"/>
                  </a:rPr>
                  <a:t>230M- Dinosaurios</a:t>
                </a:r>
                <a:endParaRPr sz="1100">
                  <a:solidFill>
                    <a:srgbClr val="000000"/>
                  </a:solidFill>
                  <a:latin typeface="Calibri"/>
                  <a:ea typeface="Calibri"/>
                  <a:cs typeface="Calibri"/>
                  <a:sym typeface="Calibri"/>
                </a:endParaRPr>
              </a:p>
            </p:txBody>
          </p:sp>
          <p:sp>
            <p:nvSpPr>
              <p:cNvPr id="147" name="Google Shape;147;p6"/>
              <p:cNvSpPr txBox="1"/>
              <p:nvPr/>
            </p:nvSpPr>
            <p:spPr>
              <a:xfrm>
                <a:off x="6164263" y="2564904"/>
                <a:ext cx="141256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0000"/>
                    </a:solidFill>
                    <a:latin typeface="Calibri"/>
                    <a:ea typeface="Calibri"/>
                    <a:cs typeface="Calibri"/>
                    <a:sym typeface="Calibri"/>
                  </a:rPr>
                  <a:t>65M –Fin dinosaurios</a:t>
                </a:r>
                <a:endParaRPr sz="1100">
                  <a:solidFill>
                    <a:srgbClr val="000000"/>
                  </a:solidFill>
                  <a:latin typeface="Calibri"/>
                  <a:ea typeface="Calibri"/>
                  <a:cs typeface="Calibri"/>
                  <a:sym typeface="Calibri"/>
                </a:endParaRPr>
              </a:p>
            </p:txBody>
          </p:sp>
          <p:sp>
            <p:nvSpPr>
              <p:cNvPr id="148" name="Google Shape;148;p6"/>
              <p:cNvSpPr txBox="1"/>
              <p:nvPr/>
            </p:nvSpPr>
            <p:spPr>
              <a:xfrm>
                <a:off x="8192028" y="2558857"/>
                <a:ext cx="48442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0000"/>
                    </a:solidFill>
                    <a:latin typeface="Calibri"/>
                    <a:ea typeface="Calibri"/>
                    <a:cs typeface="Calibri"/>
                    <a:sym typeface="Calibri"/>
                  </a:rPr>
                  <a:t>0,2M</a:t>
                </a:r>
                <a:endParaRPr/>
              </a:p>
            </p:txBody>
          </p:sp>
        </p:grpSp>
        <p:cxnSp>
          <p:nvCxnSpPr>
            <p:cNvPr id="149" name="Google Shape;149;p6"/>
            <p:cNvCxnSpPr/>
            <p:nvPr/>
          </p:nvCxnSpPr>
          <p:spPr>
            <a:xfrm flipH="1">
              <a:off x="685852" y="2439551"/>
              <a:ext cx="7506176" cy="325547"/>
            </a:xfrm>
            <a:prstGeom prst="straightConnector1">
              <a:avLst/>
            </a:prstGeom>
            <a:noFill/>
            <a:ln cap="flat" cmpd="sng" w="25400">
              <a:solidFill>
                <a:schemeClr val="dk1"/>
              </a:solidFill>
              <a:prstDash val="solid"/>
              <a:round/>
              <a:headEnd len="sm" w="sm" type="none"/>
              <a:tailEnd len="sm" w="sm" type="none"/>
            </a:ln>
          </p:spPr>
        </p:cxnSp>
        <p:cxnSp>
          <p:nvCxnSpPr>
            <p:cNvPr id="150" name="Google Shape;150;p6"/>
            <p:cNvCxnSpPr/>
            <p:nvPr/>
          </p:nvCxnSpPr>
          <p:spPr>
            <a:xfrm>
              <a:off x="8594725" y="2420928"/>
              <a:ext cx="0" cy="360000"/>
            </a:xfrm>
            <a:prstGeom prst="straightConnector1">
              <a:avLst/>
            </a:prstGeom>
            <a:noFill/>
            <a:ln cap="flat" cmpd="sng" w="19050">
              <a:solidFill>
                <a:schemeClr val="dk1"/>
              </a:solidFill>
              <a:prstDash val="solid"/>
              <a:round/>
              <a:headEnd len="sm" w="sm" type="none"/>
              <a:tailEnd len="sm" w="sm" type="none"/>
            </a:ln>
          </p:spPr>
        </p:cxnSp>
        <p:grpSp>
          <p:nvGrpSpPr>
            <p:cNvPr id="151" name="Google Shape;151;p6"/>
            <p:cNvGrpSpPr/>
            <p:nvPr/>
          </p:nvGrpSpPr>
          <p:grpSpPr>
            <a:xfrm>
              <a:off x="692150" y="3685520"/>
              <a:ext cx="7984306" cy="581621"/>
              <a:chOff x="692150" y="3328541"/>
              <a:chExt cx="7984306" cy="581621"/>
            </a:xfrm>
          </p:grpSpPr>
          <p:grpSp>
            <p:nvGrpSpPr>
              <p:cNvPr id="152" name="Google Shape;152;p6"/>
              <p:cNvGrpSpPr/>
              <p:nvPr/>
            </p:nvGrpSpPr>
            <p:grpSpPr>
              <a:xfrm>
                <a:off x="692150" y="3567262"/>
                <a:ext cx="7920038" cy="342900"/>
                <a:chOff x="692150" y="3567262"/>
                <a:chExt cx="7920038" cy="342900"/>
              </a:xfrm>
            </p:grpSpPr>
            <p:sp>
              <p:nvSpPr>
                <p:cNvPr id="153" name="Google Shape;153;p6"/>
                <p:cNvSpPr/>
                <p:nvPr/>
              </p:nvSpPr>
              <p:spPr>
                <a:xfrm>
                  <a:off x="692150" y="3567262"/>
                  <a:ext cx="7920038" cy="342900"/>
                </a:xfrm>
                <a:prstGeom prst="rect">
                  <a:avLst/>
                </a:prstGeom>
                <a:solidFill>
                  <a:srgbClr val="00B05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154" name="Google Shape;154;p6"/>
                <p:cNvSpPr/>
                <p:nvPr/>
              </p:nvSpPr>
              <p:spPr>
                <a:xfrm>
                  <a:off x="8539163" y="3567262"/>
                  <a:ext cx="73025" cy="342900"/>
                </a:xfrm>
                <a:prstGeom prst="rect">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BFBFBF"/>
                    </a:solidFill>
                    <a:latin typeface="Arial"/>
                    <a:ea typeface="Arial"/>
                    <a:cs typeface="Arial"/>
                    <a:sym typeface="Arial"/>
                  </a:endParaRPr>
                </a:p>
              </p:txBody>
            </p:sp>
          </p:grpSp>
          <p:sp>
            <p:nvSpPr>
              <p:cNvPr id="155" name="Google Shape;155;p6"/>
              <p:cNvSpPr txBox="1"/>
              <p:nvPr/>
            </p:nvSpPr>
            <p:spPr>
              <a:xfrm>
                <a:off x="692150" y="3328541"/>
                <a:ext cx="1322798"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000000"/>
                    </a:solidFill>
                    <a:latin typeface="Calibri"/>
                    <a:ea typeface="Calibri"/>
                    <a:cs typeface="Calibri"/>
                    <a:sym typeface="Calibri"/>
                  </a:rPr>
                  <a:t>0,2M – Homo Sapiens</a:t>
                </a:r>
                <a:endParaRPr sz="1000">
                  <a:solidFill>
                    <a:srgbClr val="000000"/>
                  </a:solidFill>
                  <a:latin typeface="Calibri"/>
                  <a:ea typeface="Calibri"/>
                  <a:cs typeface="Calibri"/>
                  <a:sym typeface="Calibri"/>
                </a:endParaRPr>
              </a:p>
            </p:txBody>
          </p:sp>
          <p:sp>
            <p:nvSpPr>
              <p:cNvPr id="156" name="Google Shape;156;p6"/>
              <p:cNvSpPr txBox="1"/>
              <p:nvPr/>
            </p:nvSpPr>
            <p:spPr>
              <a:xfrm>
                <a:off x="8097018" y="3356992"/>
                <a:ext cx="579438" cy="2444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000000"/>
                    </a:solidFill>
                    <a:latin typeface="Calibri"/>
                    <a:ea typeface="Calibri"/>
                    <a:cs typeface="Calibri"/>
                    <a:sym typeface="Calibri"/>
                  </a:rPr>
                  <a:t>1700dC</a:t>
                </a:r>
                <a:endParaRPr/>
              </a:p>
            </p:txBody>
          </p:sp>
        </p:grpSp>
        <p:cxnSp>
          <p:nvCxnSpPr>
            <p:cNvPr id="157" name="Google Shape;157;p6"/>
            <p:cNvCxnSpPr/>
            <p:nvPr/>
          </p:nvCxnSpPr>
          <p:spPr>
            <a:xfrm flipH="1">
              <a:off x="731341" y="3396545"/>
              <a:ext cx="7826872" cy="308614"/>
            </a:xfrm>
            <a:prstGeom prst="straightConnector1">
              <a:avLst/>
            </a:prstGeom>
            <a:noFill/>
            <a:ln cap="flat" cmpd="sng" w="19050">
              <a:solidFill>
                <a:schemeClr val="dk1"/>
              </a:solidFill>
              <a:prstDash val="solid"/>
              <a:round/>
              <a:headEnd len="sm" w="sm" type="none"/>
              <a:tailEnd len="sm" w="sm" type="none"/>
            </a:ln>
          </p:spPr>
        </p:cxnSp>
        <p:cxnSp>
          <p:nvCxnSpPr>
            <p:cNvPr id="158" name="Google Shape;158;p6"/>
            <p:cNvCxnSpPr/>
            <p:nvPr/>
          </p:nvCxnSpPr>
          <p:spPr>
            <a:xfrm>
              <a:off x="8599806" y="3429569"/>
              <a:ext cx="0" cy="360000"/>
            </a:xfrm>
            <a:prstGeom prst="straightConnector1">
              <a:avLst/>
            </a:prstGeom>
            <a:noFill/>
            <a:ln cap="flat" cmpd="sng" w="19050">
              <a:solidFill>
                <a:schemeClr val="dk1"/>
              </a:solidFill>
              <a:prstDash val="solid"/>
              <a:round/>
              <a:headEnd len="sm" w="sm" type="none"/>
              <a:tailEnd len="sm" w="sm" type="none"/>
            </a:ln>
          </p:spPr>
        </p:cxnSp>
        <p:grpSp>
          <p:nvGrpSpPr>
            <p:cNvPr id="159" name="Google Shape;159;p6"/>
            <p:cNvGrpSpPr/>
            <p:nvPr/>
          </p:nvGrpSpPr>
          <p:grpSpPr>
            <a:xfrm>
              <a:off x="1055688" y="4630712"/>
              <a:ext cx="7539037" cy="598488"/>
              <a:chOff x="1055688" y="4433603"/>
              <a:chExt cx="7539037" cy="598488"/>
            </a:xfrm>
          </p:grpSpPr>
          <p:sp>
            <p:nvSpPr>
              <p:cNvPr id="160" name="Google Shape;160;p6"/>
              <p:cNvSpPr/>
              <p:nvPr/>
            </p:nvSpPr>
            <p:spPr>
              <a:xfrm>
                <a:off x="1276350" y="4689191"/>
                <a:ext cx="2339975" cy="342900"/>
              </a:xfrm>
              <a:prstGeom prst="rect">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161" name="Google Shape;161;p6"/>
              <p:cNvSpPr txBox="1"/>
              <p:nvPr/>
            </p:nvSpPr>
            <p:spPr>
              <a:xfrm>
                <a:off x="1055688" y="4433603"/>
                <a:ext cx="46038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1700</a:t>
                </a:r>
                <a:endParaRPr/>
              </a:p>
            </p:txBody>
          </p:sp>
          <p:sp>
            <p:nvSpPr>
              <p:cNvPr id="162" name="Google Shape;162;p6"/>
              <p:cNvSpPr/>
              <p:nvPr/>
            </p:nvSpPr>
            <p:spPr>
              <a:xfrm>
                <a:off x="3640138" y="4689191"/>
                <a:ext cx="2339975" cy="342900"/>
              </a:xfrm>
              <a:prstGeom prst="rect">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163" name="Google Shape;163;p6"/>
              <p:cNvSpPr/>
              <p:nvPr/>
            </p:nvSpPr>
            <p:spPr>
              <a:xfrm>
                <a:off x="6002338" y="4689191"/>
                <a:ext cx="2339975" cy="342900"/>
              </a:xfrm>
              <a:prstGeom prst="rect">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164" name="Google Shape;164;p6"/>
              <p:cNvSpPr txBox="1"/>
              <p:nvPr/>
            </p:nvSpPr>
            <p:spPr>
              <a:xfrm>
                <a:off x="3392488" y="4433603"/>
                <a:ext cx="46038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1800</a:t>
                </a:r>
                <a:endParaRPr/>
              </a:p>
            </p:txBody>
          </p:sp>
          <p:sp>
            <p:nvSpPr>
              <p:cNvPr id="165" name="Google Shape;165;p6"/>
              <p:cNvSpPr txBox="1"/>
              <p:nvPr/>
            </p:nvSpPr>
            <p:spPr>
              <a:xfrm>
                <a:off x="5756275" y="4433603"/>
                <a:ext cx="46038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1900</a:t>
                </a:r>
                <a:endParaRPr/>
              </a:p>
            </p:txBody>
          </p:sp>
          <p:sp>
            <p:nvSpPr>
              <p:cNvPr id="166" name="Google Shape;166;p6"/>
              <p:cNvSpPr txBox="1"/>
              <p:nvPr/>
            </p:nvSpPr>
            <p:spPr>
              <a:xfrm>
                <a:off x="8123238" y="4433603"/>
                <a:ext cx="46038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2000</a:t>
                </a:r>
                <a:endParaRPr/>
              </a:p>
            </p:txBody>
          </p:sp>
          <p:sp>
            <p:nvSpPr>
              <p:cNvPr id="167" name="Google Shape;167;p6"/>
              <p:cNvSpPr/>
              <p:nvPr/>
            </p:nvSpPr>
            <p:spPr>
              <a:xfrm>
                <a:off x="8359775" y="4689191"/>
                <a:ext cx="234950" cy="342900"/>
              </a:xfrm>
              <a:prstGeom prst="rect">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168" name="Google Shape;168;p6"/>
              <p:cNvSpPr/>
              <p:nvPr/>
            </p:nvSpPr>
            <p:spPr>
              <a:xfrm>
                <a:off x="2019300" y="4744753"/>
                <a:ext cx="3203575" cy="215900"/>
              </a:xfrm>
              <a:prstGeom prst="rect">
                <a:avLst/>
              </a:prstGeom>
              <a:solidFill>
                <a:srgbClr val="CC99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000000"/>
                    </a:solidFill>
                    <a:latin typeface="Arial"/>
                    <a:ea typeface="Arial"/>
                    <a:cs typeface="Arial"/>
                    <a:sym typeface="Arial"/>
                  </a:rPr>
                  <a:t>1ª REVOLUCION INDUSTRIAL</a:t>
                </a:r>
                <a:endParaRPr/>
              </a:p>
            </p:txBody>
          </p:sp>
          <p:sp>
            <p:nvSpPr>
              <p:cNvPr id="169" name="Google Shape;169;p6"/>
              <p:cNvSpPr txBox="1"/>
              <p:nvPr/>
            </p:nvSpPr>
            <p:spPr>
              <a:xfrm>
                <a:off x="1841500" y="4462178"/>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00000"/>
                    </a:solidFill>
                    <a:latin typeface="Calibri"/>
                    <a:ea typeface="Calibri"/>
                    <a:cs typeface="Calibri"/>
                    <a:sym typeface="Calibri"/>
                  </a:rPr>
                  <a:t>1732</a:t>
                </a:r>
                <a:endParaRPr/>
              </a:p>
            </p:txBody>
          </p:sp>
          <p:sp>
            <p:nvSpPr>
              <p:cNvPr id="170" name="Google Shape;170;p6"/>
              <p:cNvSpPr txBox="1"/>
              <p:nvPr/>
            </p:nvSpPr>
            <p:spPr>
              <a:xfrm>
                <a:off x="5029200" y="4462178"/>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00000"/>
                    </a:solidFill>
                    <a:latin typeface="Calibri"/>
                    <a:ea typeface="Calibri"/>
                    <a:cs typeface="Calibri"/>
                    <a:sym typeface="Calibri"/>
                  </a:rPr>
                  <a:t>1869</a:t>
                </a:r>
                <a:endParaRPr/>
              </a:p>
            </p:txBody>
          </p:sp>
          <p:sp>
            <p:nvSpPr>
              <p:cNvPr id="171" name="Google Shape;171;p6"/>
              <p:cNvSpPr/>
              <p:nvPr/>
            </p:nvSpPr>
            <p:spPr>
              <a:xfrm>
                <a:off x="5222875" y="4744753"/>
                <a:ext cx="1052513" cy="215900"/>
              </a:xfrm>
              <a:prstGeom prst="rect">
                <a:avLst/>
              </a:prstGeom>
              <a:solidFill>
                <a:srgbClr val="D9959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000000"/>
                    </a:solidFill>
                    <a:latin typeface="Arial"/>
                    <a:ea typeface="Arial"/>
                    <a:cs typeface="Arial"/>
                    <a:sym typeface="Arial"/>
                  </a:rPr>
                  <a:t>2ª REV. INDUST.</a:t>
                </a:r>
                <a:endParaRPr/>
              </a:p>
            </p:txBody>
          </p:sp>
          <p:sp>
            <p:nvSpPr>
              <p:cNvPr id="172" name="Google Shape;172;p6"/>
              <p:cNvSpPr txBox="1"/>
              <p:nvPr/>
            </p:nvSpPr>
            <p:spPr>
              <a:xfrm>
                <a:off x="6080125" y="4462178"/>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00000"/>
                    </a:solidFill>
                    <a:latin typeface="Calibri"/>
                    <a:ea typeface="Calibri"/>
                    <a:cs typeface="Calibri"/>
                    <a:sym typeface="Calibri"/>
                  </a:rPr>
                  <a:t>1914</a:t>
                </a:r>
                <a:endParaRPr/>
              </a:p>
            </p:txBody>
          </p:sp>
          <p:sp>
            <p:nvSpPr>
              <p:cNvPr id="173" name="Google Shape;173;p6"/>
              <p:cNvSpPr/>
              <p:nvPr/>
            </p:nvSpPr>
            <p:spPr>
              <a:xfrm>
                <a:off x="6283325" y="4744753"/>
                <a:ext cx="93663" cy="2159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174" name="Google Shape;174;p6"/>
              <p:cNvSpPr/>
              <p:nvPr/>
            </p:nvSpPr>
            <p:spPr>
              <a:xfrm>
                <a:off x="6916738" y="4749516"/>
                <a:ext cx="139700" cy="2159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175" name="Google Shape;175;p6"/>
              <p:cNvSpPr txBox="1"/>
              <p:nvPr/>
            </p:nvSpPr>
            <p:spPr>
              <a:xfrm>
                <a:off x="6859588" y="4457416"/>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00000"/>
                    </a:solidFill>
                    <a:latin typeface="Calibri"/>
                    <a:ea typeface="Calibri"/>
                    <a:cs typeface="Calibri"/>
                    <a:sym typeface="Calibri"/>
                  </a:rPr>
                  <a:t>1945</a:t>
                </a:r>
                <a:endParaRPr/>
              </a:p>
            </p:txBody>
          </p:sp>
          <p:sp>
            <p:nvSpPr>
              <p:cNvPr id="176" name="Google Shape;176;p6"/>
              <p:cNvSpPr/>
              <p:nvPr/>
            </p:nvSpPr>
            <p:spPr>
              <a:xfrm>
                <a:off x="7075488" y="4749516"/>
                <a:ext cx="1511300" cy="215900"/>
              </a:xfrm>
              <a:prstGeom prst="rect">
                <a:avLst/>
              </a:prstGeom>
              <a:solidFill>
                <a:srgbClr val="00B0F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000000"/>
                    </a:solidFill>
                    <a:latin typeface="Arial"/>
                    <a:ea typeface="Arial"/>
                    <a:cs typeface="Arial"/>
                    <a:sym typeface="Arial"/>
                  </a:rPr>
                  <a:t>3ª REV. INDUSTRIAL</a:t>
                </a:r>
                <a:endParaRPr/>
              </a:p>
            </p:txBody>
          </p:sp>
        </p:grpSp>
        <p:cxnSp>
          <p:nvCxnSpPr>
            <p:cNvPr id="177" name="Google Shape;177;p6"/>
            <p:cNvCxnSpPr/>
            <p:nvPr/>
          </p:nvCxnSpPr>
          <p:spPr>
            <a:xfrm flipH="1">
              <a:off x="1306513" y="4295716"/>
              <a:ext cx="7170737" cy="361450"/>
            </a:xfrm>
            <a:prstGeom prst="straightConnector1">
              <a:avLst/>
            </a:prstGeom>
            <a:noFill/>
            <a:ln cap="flat" cmpd="sng" w="19050">
              <a:solidFill>
                <a:schemeClr val="dk1"/>
              </a:solidFill>
              <a:prstDash val="solid"/>
              <a:round/>
              <a:headEnd len="sm" w="sm" type="none"/>
              <a:tailEnd len="sm" w="sm" type="none"/>
            </a:ln>
          </p:spPr>
        </p:cxnSp>
        <p:cxnSp>
          <p:nvCxnSpPr>
            <p:cNvPr id="178" name="Google Shape;178;p6"/>
            <p:cNvCxnSpPr/>
            <p:nvPr/>
          </p:nvCxnSpPr>
          <p:spPr>
            <a:xfrm rot="5400000">
              <a:off x="8427822" y="4577670"/>
              <a:ext cx="360000" cy="0"/>
            </a:xfrm>
            <a:prstGeom prst="straightConnector1">
              <a:avLst/>
            </a:prstGeom>
            <a:noFill/>
            <a:ln cap="flat" cmpd="sng" w="19050">
              <a:solidFill>
                <a:schemeClr val="dk1"/>
              </a:solidFill>
              <a:prstDash val="solid"/>
              <a:round/>
              <a:headEnd len="sm" w="sm" type="none"/>
              <a:tailEnd len="sm" w="sm" type="none"/>
            </a:ln>
          </p:spPr>
        </p:cxnSp>
        <p:sp>
          <p:nvSpPr>
            <p:cNvPr id="179" name="Google Shape;179;p6"/>
            <p:cNvSpPr/>
            <p:nvPr/>
          </p:nvSpPr>
          <p:spPr>
            <a:xfrm>
              <a:off x="2571045" y="5503787"/>
              <a:ext cx="6073775" cy="73866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400">
                  <a:solidFill>
                    <a:schemeClr val="dk1"/>
                  </a:solidFill>
                  <a:latin typeface="Calibri"/>
                  <a:ea typeface="Calibri"/>
                  <a:cs typeface="Calibri"/>
                  <a:sym typeface="Calibri"/>
                </a:rPr>
                <a:t>“Cuanto más grandes somos en </a:t>
              </a:r>
              <a:r>
                <a:rPr b="1" lang="es-ES" sz="1400">
                  <a:solidFill>
                    <a:schemeClr val="dk1"/>
                  </a:solidFill>
                  <a:latin typeface="Calibri"/>
                  <a:ea typeface="Calibri"/>
                  <a:cs typeface="Calibri"/>
                  <a:sym typeface="Calibri"/>
                </a:rPr>
                <a:t>humildad</a:t>
              </a:r>
              <a:r>
                <a:rPr lang="es-ES" sz="1400">
                  <a:solidFill>
                    <a:schemeClr val="dk1"/>
                  </a:solidFill>
                  <a:latin typeface="Calibri"/>
                  <a:ea typeface="Calibri"/>
                  <a:cs typeface="Calibri"/>
                  <a:sym typeface="Calibri"/>
                </a:rPr>
                <a:t>, tanto más cerca estamos de la grandeza. Las estrellas no temen parecer gusanitos de luz.”</a:t>
              </a:r>
              <a:br>
                <a:rPr lang="es-ES" sz="1400">
                  <a:solidFill>
                    <a:schemeClr val="dk1"/>
                  </a:solidFill>
                  <a:latin typeface="Calibri"/>
                  <a:ea typeface="Calibri"/>
                  <a:cs typeface="Calibri"/>
                  <a:sym typeface="Calibri"/>
                </a:rPr>
              </a:br>
              <a:r>
                <a:rPr b="1" i="1" lang="es-ES" sz="1400">
                  <a:solidFill>
                    <a:schemeClr val="dk1"/>
                  </a:solidFill>
                  <a:latin typeface="Calibri"/>
                  <a:ea typeface="Calibri"/>
                  <a:cs typeface="Calibri"/>
                  <a:sym typeface="Calibri"/>
                </a:rPr>
                <a:t>Rabindranath Tagore</a:t>
              </a:r>
              <a:endParaRPr i="1" sz="14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7"/>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HISTORIA DE LA AUTOMATIZACIÓN</a:t>
            </a:r>
            <a:endParaRPr/>
          </a:p>
        </p:txBody>
      </p:sp>
      <p:grpSp>
        <p:nvGrpSpPr>
          <p:cNvPr id="186" name="Google Shape;186;p7"/>
          <p:cNvGrpSpPr/>
          <p:nvPr/>
        </p:nvGrpSpPr>
        <p:grpSpPr>
          <a:xfrm>
            <a:off x="143000" y="1340768"/>
            <a:ext cx="8916017" cy="5184576"/>
            <a:chOff x="108381" y="1171686"/>
            <a:chExt cx="8916017" cy="5184576"/>
          </a:xfrm>
        </p:grpSpPr>
        <p:pic>
          <p:nvPicPr>
            <p:cNvPr id="187" name="Google Shape;187;p7"/>
            <p:cNvPicPr preferRelativeResize="0"/>
            <p:nvPr/>
          </p:nvPicPr>
          <p:blipFill rotWithShape="1">
            <a:blip r:embed="rId3">
              <a:alphaModFix/>
            </a:blip>
            <a:srcRect b="0" l="0" r="0" t="0"/>
            <a:stretch/>
          </p:blipFill>
          <p:spPr>
            <a:xfrm>
              <a:off x="6571313" y="1171686"/>
              <a:ext cx="775320" cy="703461"/>
            </a:xfrm>
            <a:prstGeom prst="rect">
              <a:avLst/>
            </a:prstGeom>
            <a:noFill/>
            <a:ln>
              <a:noFill/>
            </a:ln>
          </p:spPr>
        </p:pic>
        <p:grpSp>
          <p:nvGrpSpPr>
            <p:cNvPr id="188" name="Google Shape;188;p7"/>
            <p:cNvGrpSpPr/>
            <p:nvPr/>
          </p:nvGrpSpPr>
          <p:grpSpPr>
            <a:xfrm>
              <a:off x="108381" y="1412776"/>
              <a:ext cx="8916017" cy="4943486"/>
              <a:chOff x="169049" y="1635571"/>
              <a:chExt cx="8916017" cy="4943486"/>
            </a:xfrm>
          </p:grpSpPr>
          <p:sp>
            <p:nvSpPr>
              <p:cNvPr id="189" name="Google Shape;189;p7"/>
              <p:cNvSpPr txBox="1"/>
              <p:nvPr/>
            </p:nvSpPr>
            <p:spPr>
              <a:xfrm>
                <a:off x="6754813" y="2564061"/>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D0D0D"/>
                    </a:solidFill>
                    <a:latin typeface="Calibri"/>
                    <a:ea typeface="Calibri"/>
                    <a:cs typeface="Calibri"/>
                    <a:sym typeface="Calibri"/>
                  </a:rPr>
                  <a:t>1971</a:t>
                </a:r>
                <a:endParaRPr/>
              </a:p>
            </p:txBody>
          </p:sp>
          <p:cxnSp>
            <p:nvCxnSpPr>
              <p:cNvPr id="190" name="Google Shape;190;p7"/>
              <p:cNvCxnSpPr>
                <a:stCxn id="191" idx="1"/>
              </p:cNvCxnSpPr>
              <p:nvPr/>
            </p:nvCxnSpPr>
            <p:spPr>
              <a:xfrm rot="10800000">
                <a:off x="6951713" y="2911986"/>
                <a:ext cx="6300" cy="576000"/>
              </a:xfrm>
              <a:prstGeom prst="straightConnector1">
                <a:avLst/>
              </a:prstGeom>
              <a:noFill/>
              <a:ln cap="flat" cmpd="sng" w="12700">
                <a:solidFill>
                  <a:schemeClr val="accent1"/>
                </a:solidFill>
                <a:prstDash val="solid"/>
                <a:round/>
                <a:headEnd len="sm" w="sm" type="none"/>
                <a:tailEnd len="sm" w="sm" type="none"/>
              </a:ln>
            </p:spPr>
          </p:cxnSp>
          <p:cxnSp>
            <p:nvCxnSpPr>
              <p:cNvPr id="192" name="Google Shape;192;p7"/>
              <p:cNvCxnSpPr/>
              <p:nvPr/>
            </p:nvCxnSpPr>
            <p:spPr>
              <a:xfrm>
                <a:off x="6951663" y="3370511"/>
                <a:ext cx="1665287" cy="0"/>
              </a:xfrm>
              <a:prstGeom prst="straightConnector1">
                <a:avLst/>
              </a:prstGeom>
              <a:noFill/>
              <a:ln cap="flat" cmpd="sng" w="12700">
                <a:solidFill>
                  <a:schemeClr val="accent1"/>
                </a:solidFill>
                <a:prstDash val="solid"/>
                <a:round/>
                <a:headEnd len="sm" w="sm" type="none"/>
                <a:tailEnd len="sm" w="sm" type="none"/>
              </a:ln>
            </p:spPr>
          </p:cxnSp>
          <p:sp>
            <p:nvSpPr>
              <p:cNvPr id="191" name="Google Shape;191;p7"/>
              <p:cNvSpPr txBox="1"/>
              <p:nvPr/>
            </p:nvSpPr>
            <p:spPr>
              <a:xfrm>
                <a:off x="6958013" y="3335586"/>
                <a:ext cx="142398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1975: primer PLC</a:t>
                </a:r>
                <a:endParaRPr/>
              </a:p>
            </p:txBody>
          </p:sp>
          <p:sp>
            <p:nvSpPr>
              <p:cNvPr id="193" name="Google Shape;193;p7"/>
              <p:cNvSpPr txBox="1"/>
              <p:nvPr/>
            </p:nvSpPr>
            <p:spPr>
              <a:xfrm>
                <a:off x="7153275" y="2564061"/>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D0D0D"/>
                    </a:solidFill>
                    <a:latin typeface="Calibri"/>
                    <a:ea typeface="Calibri"/>
                    <a:cs typeface="Calibri"/>
                    <a:sym typeface="Calibri"/>
                  </a:rPr>
                  <a:t>1985</a:t>
                </a:r>
                <a:endParaRPr/>
              </a:p>
            </p:txBody>
          </p:sp>
          <p:sp>
            <p:nvSpPr>
              <p:cNvPr id="194" name="Google Shape;194;p7"/>
              <p:cNvSpPr txBox="1"/>
              <p:nvPr/>
            </p:nvSpPr>
            <p:spPr>
              <a:xfrm>
                <a:off x="6958013" y="3072061"/>
                <a:ext cx="19672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primer microprocesador</a:t>
                </a:r>
                <a:endParaRPr/>
              </a:p>
            </p:txBody>
          </p:sp>
          <p:cxnSp>
            <p:nvCxnSpPr>
              <p:cNvPr id="195" name="Google Shape;195;p7"/>
              <p:cNvCxnSpPr/>
              <p:nvPr/>
            </p:nvCxnSpPr>
            <p:spPr>
              <a:xfrm rot="10800000">
                <a:off x="7332663" y="2787898"/>
                <a:ext cx="0" cy="252000"/>
              </a:xfrm>
              <a:prstGeom prst="straightConnector1">
                <a:avLst/>
              </a:prstGeom>
              <a:noFill/>
              <a:ln cap="flat" cmpd="sng" w="12700">
                <a:solidFill>
                  <a:schemeClr val="accent1"/>
                </a:solidFill>
                <a:prstDash val="solid"/>
                <a:round/>
                <a:headEnd len="sm" w="sm" type="none"/>
                <a:tailEnd len="sm" w="sm" type="none"/>
              </a:ln>
            </p:spPr>
          </p:cxnSp>
          <p:sp>
            <p:nvSpPr>
              <p:cNvPr id="196" name="Google Shape;196;p7"/>
              <p:cNvSpPr txBox="1"/>
              <p:nvPr/>
            </p:nvSpPr>
            <p:spPr>
              <a:xfrm>
                <a:off x="7332663" y="2636912"/>
                <a:ext cx="1752403" cy="4693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CIM </a:t>
                </a:r>
                <a:r>
                  <a:rPr lang="es-ES" sz="1050">
                    <a:solidFill>
                      <a:srgbClr val="0D0D0D"/>
                    </a:solidFill>
                    <a:latin typeface="Calibri"/>
                    <a:ea typeface="Calibri"/>
                    <a:cs typeface="Calibri"/>
                    <a:sym typeface="Calibri"/>
                  </a:rPr>
                  <a:t>(</a:t>
                </a:r>
                <a:r>
                  <a:rPr lang="es-ES" sz="1050">
                    <a:solidFill>
                      <a:schemeClr val="dk1"/>
                    </a:solidFill>
                    <a:latin typeface="Calibri"/>
                    <a:ea typeface="Calibri"/>
                    <a:cs typeface="Calibri"/>
                    <a:sym typeface="Calibri"/>
                  </a:rPr>
                  <a:t>Computer-integrated </a:t>
                </a:r>
                <a:endParaRPr/>
              </a:p>
              <a:p>
                <a:pPr indent="0" lvl="0" marL="0" marR="0" rtl="0" algn="l">
                  <a:spcBef>
                    <a:spcPts val="0"/>
                  </a:spcBef>
                  <a:spcAft>
                    <a:spcPts val="0"/>
                  </a:spcAft>
                  <a:buNone/>
                </a:pPr>
                <a:r>
                  <a:rPr lang="es-ES" sz="1050">
                    <a:solidFill>
                      <a:schemeClr val="dk1"/>
                    </a:solidFill>
                    <a:latin typeface="Calibri"/>
                    <a:ea typeface="Calibri"/>
                    <a:cs typeface="Calibri"/>
                    <a:sym typeface="Calibri"/>
                  </a:rPr>
                  <a:t>manufacturing</a:t>
                </a:r>
                <a:r>
                  <a:rPr lang="es-ES" sz="1050">
                    <a:solidFill>
                      <a:srgbClr val="0D0D0D"/>
                    </a:solidFill>
                    <a:latin typeface="Calibri"/>
                    <a:ea typeface="Calibri"/>
                    <a:cs typeface="Calibri"/>
                    <a:sym typeface="Calibri"/>
                  </a:rPr>
                  <a:t>)</a:t>
                </a:r>
                <a:endParaRPr sz="1600">
                  <a:solidFill>
                    <a:srgbClr val="0D0D0D"/>
                  </a:solidFill>
                  <a:latin typeface="Calibri"/>
                  <a:ea typeface="Calibri"/>
                  <a:cs typeface="Calibri"/>
                  <a:sym typeface="Calibri"/>
                </a:endParaRPr>
              </a:p>
            </p:txBody>
          </p:sp>
          <p:cxnSp>
            <p:nvCxnSpPr>
              <p:cNvPr id="197" name="Google Shape;197;p7"/>
              <p:cNvCxnSpPr/>
              <p:nvPr/>
            </p:nvCxnSpPr>
            <p:spPr>
              <a:xfrm>
                <a:off x="7332663" y="3048248"/>
                <a:ext cx="479425" cy="0"/>
              </a:xfrm>
              <a:prstGeom prst="straightConnector1">
                <a:avLst/>
              </a:prstGeom>
              <a:noFill/>
              <a:ln cap="flat" cmpd="sng" w="12700">
                <a:solidFill>
                  <a:schemeClr val="accent1"/>
                </a:solidFill>
                <a:prstDash val="solid"/>
                <a:round/>
                <a:headEnd len="sm" w="sm" type="none"/>
                <a:tailEnd len="sm" w="sm" type="none"/>
              </a:ln>
            </p:spPr>
          </p:cxnSp>
          <p:sp>
            <p:nvSpPr>
              <p:cNvPr id="198" name="Google Shape;198;p7"/>
              <p:cNvSpPr txBox="1"/>
              <p:nvPr/>
            </p:nvSpPr>
            <p:spPr>
              <a:xfrm>
                <a:off x="6254750" y="2564061"/>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D0D0D"/>
                    </a:solidFill>
                    <a:latin typeface="Calibri"/>
                    <a:ea typeface="Calibri"/>
                    <a:cs typeface="Calibri"/>
                    <a:sym typeface="Calibri"/>
                  </a:rPr>
                  <a:t>1946</a:t>
                </a:r>
                <a:endParaRPr/>
              </a:p>
            </p:txBody>
          </p:sp>
          <p:cxnSp>
            <p:nvCxnSpPr>
              <p:cNvPr id="199" name="Google Shape;199;p7"/>
              <p:cNvCxnSpPr/>
              <p:nvPr/>
            </p:nvCxnSpPr>
            <p:spPr>
              <a:xfrm rot="10800000">
                <a:off x="6451600" y="2795836"/>
                <a:ext cx="0" cy="1250950"/>
              </a:xfrm>
              <a:prstGeom prst="straightConnector1">
                <a:avLst/>
              </a:prstGeom>
              <a:noFill/>
              <a:ln cap="flat" cmpd="sng" w="12700">
                <a:solidFill>
                  <a:schemeClr val="accent1"/>
                </a:solidFill>
                <a:prstDash val="solid"/>
                <a:round/>
                <a:headEnd len="sm" w="sm" type="none"/>
                <a:tailEnd len="sm" w="sm" type="none"/>
              </a:ln>
            </p:spPr>
          </p:cxnSp>
          <p:cxnSp>
            <p:nvCxnSpPr>
              <p:cNvPr id="200" name="Google Shape;200;p7"/>
              <p:cNvCxnSpPr/>
              <p:nvPr/>
            </p:nvCxnSpPr>
            <p:spPr>
              <a:xfrm>
                <a:off x="6442075" y="4046786"/>
                <a:ext cx="1665288" cy="0"/>
              </a:xfrm>
              <a:prstGeom prst="straightConnector1">
                <a:avLst/>
              </a:prstGeom>
              <a:noFill/>
              <a:ln cap="flat" cmpd="sng" w="12700">
                <a:solidFill>
                  <a:schemeClr val="accent1"/>
                </a:solidFill>
                <a:prstDash val="solid"/>
                <a:round/>
                <a:headEnd len="sm" w="sm" type="none"/>
                <a:tailEnd len="sm" w="sm" type="none"/>
              </a:ln>
            </p:spPr>
          </p:cxnSp>
          <p:sp>
            <p:nvSpPr>
              <p:cNvPr id="201" name="Google Shape;201;p7"/>
              <p:cNvSpPr txBox="1"/>
              <p:nvPr/>
            </p:nvSpPr>
            <p:spPr>
              <a:xfrm>
                <a:off x="6451600" y="3645024"/>
                <a:ext cx="20428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ENIAC </a:t>
                </a:r>
                <a:r>
                  <a:rPr lang="es-ES" sz="1000">
                    <a:solidFill>
                      <a:srgbClr val="0D0D0D"/>
                    </a:solidFill>
                    <a:latin typeface="Calibri"/>
                    <a:ea typeface="Calibri"/>
                    <a:cs typeface="Calibri"/>
                    <a:sym typeface="Calibri"/>
                  </a:rPr>
                  <a:t>(</a:t>
                </a:r>
                <a:r>
                  <a:rPr lang="es-ES" sz="1000">
                    <a:solidFill>
                      <a:schemeClr val="dk1"/>
                    </a:solidFill>
                    <a:latin typeface="Calibri"/>
                    <a:ea typeface="Calibri"/>
                    <a:cs typeface="Calibri"/>
                    <a:sym typeface="Calibri"/>
                  </a:rPr>
                  <a:t>Computador e Integrador</a:t>
                </a:r>
                <a:endParaRPr/>
              </a:p>
              <a:p>
                <a:pPr indent="0" lvl="0" marL="0" marR="0" rtl="0" algn="l">
                  <a:spcBef>
                    <a:spcPts val="0"/>
                  </a:spcBef>
                  <a:spcAft>
                    <a:spcPts val="0"/>
                  </a:spcAft>
                  <a:buNone/>
                </a:pPr>
                <a:r>
                  <a:rPr lang="es-ES" sz="1000">
                    <a:solidFill>
                      <a:schemeClr val="dk1"/>
                    </a:solidFill>
                    <a:latin typeface="Calibri"/>
                    <a:ea typeface="Calibri"/>
                    <a:cs typeface="Calibri"/>
                    <a:sym typeface="Calibri"/>
                  </a:rPr>
                  <a:t> Numérico Electrónico)</a:t>
                </a:r>
                <a:endParaRPr sz="1000">
                  <a:solidFill>
                    <a:srgbClr val="0D0D0D"/>
                  </a:solidFill>
                  <a:latin typeface="Calibri"/>
                  <a:ea typeface="Calibri"/>
                  <a:cs typeface="Calibri"/>
                  <a:sym typeface="Calibri"/>
                </a:endParaRPr>
              </a:p>
            </p:txBody>
          </p:sp>
          <p:sp>
            <p:nvSpPr>
              <p:cNvPr id="202" name="Google Shape;202;p7"/>
              <p:cNvSpPr txBox="1"/>
              <p:nvPr/>
            </p:nvSpPr>
            <p:spPr>
              <a:xfrm>
                <a:off x="6451600" y="4046786"/>
                <a:ext cx="13589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1948: Transistor</a:t>
                </a:r>
                <a:endParaRPr/>
              </a:p>
            </p:txBody>
          </p:sp>
          <p:sp>
            <p:nvSpPr>
              <p:cNvPr id="203" name="Google Shape;203;p7"/>
              <p:cNvSpPr txBox="1"/>
              <p:nvPr/>
            </p:nvSpPr>
            <p:spPr>
              <a:xfrm>
                <a:off x="2790825" y="2579936"/>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D0D0D"/>
                    </a:solidFill>
                    <a:latin typeface="Calibri"/>
                    <a:ea typeface="Calibri"/>
                    <a:cs typeface="Calibri"/>
                    <a:sym typeface="Calibri"/>
                  </a:rPr>
                  <a:t>1801</a:t>
                </a:r>
                <a:endParaRPr/>
              </a:p>
            </p:txBody>
          </p:sp>
          <p:cxnSp>
            <p:nvCxnSpPr>
              <p:cNvPr id="204" name="Google Shape;204;p7"/>
              <p:cNvCxnSpPr/>
              <p:nvPr/>
            </p:nvCxnSpPr>
            <p:spPr>
              <a:xfrm rot="10800000">
                <a:off x="2984500" y="2795836"/>
                <a:ext cx="0" cy="1250950"/>
              </a:xfrm>
              <a:prstGeom prst="straightConnector1">
                <a:avLst/>
              </a:prstGeom>
              <a:noFill/>
              <a:ln cap="flat" cmpd="sng" w="12700">
                <a:solidFill>
                  <a:schemeClr val="accent1"/>
                </a:solidFill>
                <a:prstDash val="solid"/>
                <a:round/>
                <a:headEnd len="sm" w="sm" type="none"/>
                <a:tailEnd len="sm" w="sm" type="none"/>
              </a:ln>
            </p:spPr>
          </p:cxnSp>
          <p:cxnSp>
            <p:nvCxnSpPr>
              <p:cNvPr id="205" name="Google Shape;205;p7"/>
              <p:cNvCxnSpPr/>
              <p:nvPr/>
            </p:nvCxnSpPr>
            <p:spPr>
              <a:xfrm>
                <a:off x="384175" y="3664967"/>
                <a:ext cx="1728000" cy="0"/>
              </a:xfrm>
              <a:prstGeom prst="straightConnector1">
                <a:avLst/>
              </a:prstGeom>
              <a:noFill/>
              <a:ln cap="flat" cmpd="sng" w="12700">
                <a:solidFill>
                  <a:schemeClr val="accent1"/>
                </a:solidFill>
                <a:prstDash val="solid"/>
                <a:round/>
                <a:headEnd len="sm" w="sm" type="none"/>
                <a:tailEnd len="sm" w="sm" type="none"/>
              </a:ln>
            </p:spPr>
          </p:cxnSp>
          <p:sp>
            <p:nvSpPr>
              <p:cNvPr id="206" name="Google Shape;206;p7"/>
              <p:cNvSpPr txBox="1"/>
              <p:nvPr/>
            </p:nvSpPr>
            <p:spPr>
              <a:xfrm>
                <a:off x="2968625" y="3738811"/>
                <a:ext cx="1836738"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Joseph Marie Jacquard</a:t>
                </a:r>
                <a:endParaRPr sz="1400">
                  <a:solidFill>
                    <a:srgbClr val="0D0D0D"/>
                  </a:solidFill>
                  <a:latin typeface="Calibri"/>
                  <a:ea typeface="Calibri"/>
                  <a:cs typeface="Calibri"/>
                  <a:sym typeface="Calibri"/>
                </a:endParaRPr>
              </a:p>
            </p:txBody>
          </p:sp>
          <p:sp>
            <p:nvSpPr>
              <p:cNvPr id="207" name="Google Shape;207;p7"/>
              <p:cNvSpPr txBox="1"/>
              <p:nvPr/>
            </p:nvSpPr>
            <p:spPr>
              <a:xfrm>
                <a:off x="2959100" y="4027736"/>
                <a:ext cx="1392238"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telar automatico</a:t>
                </a:r>
                <a:endParaRPr sz="1400">
                  <a:solidFill>
                    <a:srgbClr val="0D0D0D"/>
                  </a:solidFill>
                  <a:latin typeface="Calibri"/>
                  <a:ea typeface="Calibri"/>
                  <a:cs typeface="Calibri"/>
                  <a:sym typeface="Calibri"/>
                </a:endParaRPr>
              </a:p>
            </p:txBody>
          </p:sp>
          <p:pic>
            <p:nvPicPr>
              <p:cNvPr id="208" name="Google Shape;208;p7"/>
              <p:cNvPicPr preferRelativeResize="0"/>
              <p:nvPr/>
            </p:nvPicPr>
            <p:blipFill rotWithShape="1">
              <a:blip r:embed="rId4">
                <a:alphaModFix/>
              </a:blip>
              <a:srcRect b="0" l="0" r="0" t="0"/>
              <a:stretch/>
            </p:blipFill>
            <p:spPr>
              <a:xfrm>
                <a:off x="2959100" y="4354761"/>
                <a:ext cx="1465263" cy="1963737"/>
              </a:xfrm>
              <a:prstGeom prst="rect">
                <a:avLst/>
              </a:prstGeom>
              <a:noFill/>
              <a:ln>
                <a:noFill/>
              </a:ln>
            </p:spPr>
          </p:pic>
          <p:pic>
            <p:nvPicPr>
              <p:cNvPr id="209" name="Google Shape;209;p7"/>
              <p:cNvPicPr preferRelativeResize="0"/>
              <p:nvPr/>
            </p:nvPicPr>
            <p:blipFill rotWithShape="1">
              <a:blip r:embed="rId5">
                <a:alphaModFix/>
              </a:blip>
              <a:srcRect b="0" l="0" r="0" t="0"/>
              <a:stretch/>
            </p:blipFill>
            <p:spPr>
              <a:xfrm>
                <a:off x="6424956" y="4402584"/>
                <a:ext cx="1815414" cy="1791327"/>
              </a:xfrm>
              <a:prstGeom prst="rect">
                <a:avLst/>
              </a:prstGeom>
              <a:noFill/>
              <a:ln>
                <a:noFill/>
              </a:ln>
            </p:spPr>
          </p:pic>
          <p:pic>
            <p:nvPicPr>
              <p:cNvPr id="210" name="Google Shape;210;p7"/>
              <p:cNvPicPr preferRelativeResize="0"/>
              <p:nvPr/>
            </p:nvPicPr>
            <p:blipFill rotWithShape="1">
              <a:blip r:embed="rId6">
                <a:alphaModFix/>
              </a:blip>
              <a:srcRect b="0" l="0" r="0" t="0"/>
              <a:stretch/>
            </p:blipFill>
            <p:spPr>
              <a:xfrm>
                <a:off x="5105620" y="4822929"/>
                <a:ext cx="1744663" cy="1235075"/>
              </a:xfrm>
              <a:prstGeom prst="rect">
                <a:avLst/>
              </a:prstGeom>
              <a:noFill/>
              <a:ln>
                <a:noFill/>
              </a:ln>
            </p:spPr>
          </p:pic>
          <p:sp>
            <p:nvSpPr>
              <p:cNvPr id="211" name="Google Shape;211;p7"/>
              <p:cNvSpPr txBox="1"/>
              <p:nvPr/>
            </p:nvSpPr>
            <p:spPr>
              <a:xfrm>
                <a:off x="1889125" y="2579936"/>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D0D0D"/>
                    </a:solidFill>
                    <a:latin typeface="Calibri"/>
                    <a:ea typeface="Calibri"/>
                    <a:cs typeface="Calibri"/>
                    <a:sym typeface="Calibri"/>
                  </a:rPr>
                  <a:t>1750</a:t>
                </a:r>
                <a:endParaRPr/>
              </a:p>
            </p:txBody>
          </p:sp>
          <p:cxnSp>
            <p:nvCxnSpPr>
              <p:cNvPr id="212" name="Google Shape;212;p7"/>
              <p:cNvCxnSpPr/>
              <p:nvPr/>
            </p:nvCxnSpPr>
            <p:spPr>
              <a:xfrm rot="10800000">
                <a:off x="2082800" y="2795836"/>
                <a:ext cx="0" cy="900000"/>
              </a:xfrm>
              <a:prstGeom prst="straightConnector1">
                <a:avLst/>
              </a:prstGeom>
              <a:noFill/>
              <a:ln cap="flat" cmpd="sng" w="12700">
                <a:solidFill>
                  <a:schemeClr val="accent1"/>
                </a:solidFill>
                <a:prstDash val="solid"/>
                <a:round/>
                <a:headEnd len="sm" w="sm" type="none"/>
                <a:tailEnd len="sm" w="sm" type="none"/>
              </a:ln>
            </p:spPr>
          </p:cxnSp>
          <p:cxnSp>
            <p:nvCxnSpPr>
              <p:cNvPr id="213" name="Google Shape;213;p7"/>
              <p:cNvCxnSpPr/>
              <p:nvPr/>
            </p:nvCxnSpPr>
            <p:spPr>
              <a:xfrm>
                <a:off x="2987675" y="4046786"/>
                <a:ext cx="1787525" cy="0"/>
              </a:xfrm>
              <a:prstGeom prst="straightConnector1">
                <a:avLst/>
              </a:prstGeom>
              <a:noFill/>
              <a:ln cap="flat" cmpd="sng" w="12700">
                <a:solidFill>
                  <a:schemeClr val="accent1"/>
                </a:solidFill>
                <a:prstDash val="solid"/>
                <a:round/>
                <a:headEnd len="sm" w="sm" type="none"/>
                <a:tailEnd len="sm" w="sm" type="none"/>
              </a:ln>
            </p:spPr>
          </p:cxnSp>
          <p:sp>
            <p:nvSpPr>
              <p:cNvPr id="214" name="Google Shape;214;p7"/>
              <p:cNvSpPr txBox="1"/>
              <p:nvPr/>
            </p:nvSpPr>
            <p:spPr>
              <a:xfrm>
                <a:off x="390525" y="3356992"/>
                <a:ext cx="1031875"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James Watt</a:t>
                </a:r>
                <a:endParaRPr sz="1400">
                  <a:solidFill>
                    <a:srgbClr val="0D0D0D"/>
                  </a:solidFill>
                  <a:latin typeface="Calibri"/>
                  <a:ea typeface="Calibri"/>
                  <a:cs typeface="Calibri"/>
                  <a:sym typeface="Calibri"/>
                </a:endParaRPr>
              </a:p>
            </p:txBody>
          </p:sp>
          <p:sp>
            <p:nvSpPr>
              <p:cNvPr id="215" name="Google Shape;215;p7"/>
              <p:cNvSpPr txBox="1"/>
              <p:nvPr/>
            </p:nvSpPr>
            <p:spPr>
              <a:xfrm>
                <a:off x="377825" y="3623692"/>
                <a:ext cx="13260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motor de vapor</a:t>
                </a:r>
                <a:endParaRPr sz="1400">
                  <a:solidFill>
                    <a:srgbClr val="0D0D0D"/>
                  </a:solidFill>
                  <a:latin typeface="Calibri"/>
                  <a:ea typeface="Calibri"/>
                  <a:cs typeface="Calibri"/>
                  <a:sym typeface="Calibri"/>
                </a:endParaRPr>
              </a:p>
            </p:txBody>
          </p:sp>
          <p:pic>
            <p:nvPicPr>
              <p:cNvPr id="216" name="Google Shape;216;p7"/>
              <p:cNvPicPr preferRelativeResize="0"/>
              <p:nvPr/>
            </p:nvPicPr>
            <p:blipFill rotWithShape="1">
              <a:blip r:embed="rId7">
                <a:alphaModFix/>
              </a:blip>
              <a:srcRect b="0" l="0" r="0" t="0"/>
              <a:stretch/>
            </p:blipFill>
            <p:spPr>
              <a:xfrm>
                <a:off x="367323" y="3990096"/>
                <a:ext cx="2382838" cy="1778000"/>
              </a:xfrm>
              <a:prstGeom prst="rect">
                <a:avLst/>
              </a:prstGeom>
              <a:noFill/>
              <a:ln cap="flat" cmpd="sng" w="57150">
                <a:solidFill>
                  <a:schemeClr val="accent2"/>
                </a:solidFill>
                <a:prstDash val="solid"/>
                <a:miter lim="800000"/>
                <a:headEnd len="sm" w="sm" type="none"/>
                <a:tailEnd len="sm" w="sm" type="none"/>
              </a:ln>
            </p:spPr>
          </p:pic>
          <p:sp>
            <p:nvSpPr>
              <p:cNvPr id="217" name="Google Shape;217;p7"/>
              <p:cNvSpPr txBox="1"/>
              <p:nvPr/>
            </p:nvSpPr>
            <p:spPr>
              <a:xfrm>
                <a:off x="3663950" y="2579936"/>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D0D0D"/>
                    </a:solidFill>
                    <a:latin typeface="Calibri"/>
                    <a:ea typeface="Calibri"/>
                    <a:cs typeface="Calibri"/>
                    <a:sym typeface="Calibri"/>
                  </a:rPr>
                  <a:t>1830</a:t>
                </a:r>
                <a:endParaRPr/>
              </a:p>
            </p:txBody>
          </p:sp>
          <p:cxnSp>
            <p:nvCxnSpPr>
              <p:cNvPr id="218" name="Google Shape;218;p7"/>
              <p:cNvCxnSpPr/>
              <p:nvPr/>
            </p:nvCxnSpPr>
            <p:spPr>
              <a:xfrm rot="10800000">
                <a:off x="3848100" y="2795836"/>
                <a:ext cx="0" cy="692150"/>
              </a:xfrm>
              <a:prstGeom prst="straightConnector1">
                <a:avLst/>
              </a:prstGeom>
              <a:noFill/>
              <a:ln cap="flat" cmpd="sng" w="12700">
                <a:solidFill>
                  <a:schemeClr val="accent1"/>
                </a:solidFill>
                <a:prstDash val="solid"/>
                <a:round/>
                <a:headEnd len="sm" w="sm" type="none"/>
                <a:tailEnd len="sm" w="sm" type="none"/>
              </a:ln>
            </p:spPr>
          </p:cxnSp>
          <p:cxnSp>
            <p:nvCxnSpPr>
              <p:cNvPr id="219" name="Google Shape;219;p7"/>
              <p:cNvCxnSpPr/>
              <p:nvPr/>
            </p:nvCxnSpPr>
            <p:spPr>
              <a:xfrm>
                <a:off x="3840163" y="3501008"/>
                <a:ext cx="1787525" cy="0"/>
              </a:xfrm>
              <a:prstGeom prst="straightConnector1">
                <a:avLst/>
              </a:prstGeom>
              <a:noFill/>
              <a:ln cap="flat" cmpd="sng" w="12700">
                <a:solidFill>
                  <a:schemeClr val="accent1"/>
                </a:solidFill>
                <a:prstDash val="solid"/>
                <a:round/>
                <a:headEnd len="sm" w="sm" type="none"/>
                <a:tailEnd len="sm" w="sm" type="none"/>
              </a:ln>
            </p:spPr>
          </p:cxnSp>
          <p:sp>
            <p:nvSpPr>
              <p:cNvPr id="220" name="Google Shape;220;p7"/>
              <p:cNvSpPr/>
              <p:nvPr/>
            </p:nvSpPr>
            <p:spPr>
              <a:xfrm>
                <a:off x="3848100" y="3200648"/>
                <a:ext cx="1157288"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Joseph Henry</a:t>
                </a:r>
                <a:endParaRPr sz="1400">
                  <a:solidFill>
                    <a:srgbClr val="0D0D0D"/>
                  </a:solidFill>
                  <a:latin typeface="Calibri"/>
                  <a:ea typeface="Calibri"/>
                  <a:cs typeface="Calibri"/>
                  <a:sym typeface="Calibri"/>
                </a:endParaRPr>
              </a:p>
            </p:txBody>
          </p:sp>
          <p:sp>
            <p:nvSpPr>
              <p:cNvPr id="221" name="Google Shape;221;p7"/>
              <p:cNvSpPr/>
              <p:nvPr/>
            </p:nvSpPr>
            <p:spPr>
              <a:xfrm>
                <a:off x="3848100" y="3462586"/>
                <a:ext cx="1300163"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motor eléctrico</a:t>
                </a:r>
                <a:endParaRPr sz="1400">
                  <a:solidFill>
                    <a:srgbClr val="0D0D0D"/>
                  </a:solidFill>
                  <a:latin typeface="Calibri"/>
                  <a:ea typeface="Calibri"/>
                  <a:cs typeface="Calibri"/>
                  <a:sym typeface="Calibri"/>
                </a:endParaRPr>
              </a:p>
            </p:txBody>
          </p:sp>
          <p:sp>
            <p:nvSpPr>
              <p:cNvPr id="222" name="Google Shape;222;p7"/>
              <p:cNvSpPr/>
              <p:nvPr/>
            </p:nvSpPr>
            <p:spPr>
              <a:xfrm>
                <a:off x="4415104" y="2581796"/>
                <a:ext cx="178446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0D0D0D"/>
                    </a:solidFill>
                    <a:latin typeface="Calibri"/>
                    <a:ea typeface="Calibri"/>
                    <a:cs typeface="Calibri"/>
                    <a:sym typeface="Calibri"/>
                  </a:rPr>
                  <a:t>Antonio Meucci (</a:t>
                </a:r>
                <a:r>
                  <a:rPr i="1" lang="es-ES" sz="1000">
                    <a:solidFill>
                      <a:schemeClr val="dk1"/>
                    </a:solidFill>
                    <a:latin typeface="Calibri"/>
                    <a:ea typeface="Calibri"/>
                    <a:cs typeface="Calibri"/>
                    <a:sym typeface="Calibri"/>
                  </a:rPr>
                  <a:t>telettrofono</a:t>
                </a:r>
                <a:r>
                  <a:rPr lang="es-ES" sz="1000">
                    <a:solidFill>
                      <a:srgbClr val="0D0D0D"/>
                    </a:solidFill>
                    <a:latin typeface="Calibri"/>
                    <a:ea typeface="Calibri"/>
                    <a:cs typeface="Calibri"/>
                    <a:sym typeface="Calibri"/>
                  </a:rPr>
                  <a:t>)</a:t>
                </a:r>
                <a:endParaRPr sz="1000">
                  <a:solidFill>
                    <a:srgbClr val="0D0D0D"/>
                  </a:solidFill>
                  <a:latin typeface="Calibri"/>
                  <a:ea typeface="Calibri"/>
                  <a:cs typeface="Calibri"/>
                  <a:sym typeface="Calibri"/>
                </a:endParaRPr>
              </a:p>
              <a:p>
                <a:pPr indent="0" lvl="0" marL="0" marR="0" rtl="0" algn="l">
                  <a:spcBef>
                    <a:spcPts val="0"/>
                  </a:spcBef>
                  <a:spcAft>
                    <a:spcPts val="0"/>
                  </a:spcAft>
                  <a:buNone/>
                </a:pPr>
                <a:r>
                  <a:rPr lang="es-ES" sz="1000">
                    <a:solidFill>
                      <a:srgbClr val="0D0D0D"/>
                    </a:solidFill>
                    <a:latin typeface="Calibri"/>
                    <a:ea typeface="Calibri"/>
                    <a:cs typeface="Calibri"/>
                    <a:sym typeface="Calibri"/>
                  </a:rPr>
                  <a:t>Alexander Graham Bell</a:t>
                </a:r>
                <a:endParaRPr/>
              </a:p>
              <a:p>
                <a:pPr indent="0" lvl="0" marL="0" marR="0" rtl="0" algn="l">
                  <a:spcBef>
                    <a:spcPts val="0"/>
                  </a:spcBef>
                  <a:spcAft>
                    <a:spcPts val="0"/>
                  </a:spcAft>
                  <a:buNone/>
                </a:pPr>
                <a:r>
                  <a:rPr lang="es-ES" sz="1000">
                    <a:solidFill>
                      <a:srgbClr val="0D0D0D"/>
                    </a:solidFill>
                    <a:latin typeface="Calibri"/>
                    <a:ea typeface="Calibri"/>
                    <a:cs typeface="Calibri"/>
                    <a:sym typeface="Calibri"/>
                  </a:rPr>
                  <a:t>Teléfono</a:t>
                </a:r>
                <a:endParaRPr sz="1000">
                  <a:solidFill>
                    <a:srgbClr val="0D0D0D"/>
                  </a:solidFill>
                  <a:latin typeface="Calibri"/>
                  <a:ea typeface="Calibri"/>
                  <a:cs typeface="Calibri"/>
                  <a:sym typeface="Calibri"/>
                </a:endParaRPr>
              </a:p>
            </p:txBody>
          </p:sp>
          <p:sp>
            <p:nvSpPr>
              <p:cNvPr id="223" name="Google Shape;223;p7"/>
              <p:cNvSpPr txBox="1"/>
              <p:nvPr/>
            </p:nvSpPr>
            <p:spPr>
              <a:xfrm>
                <a:off x="4707204" y="2492896"/>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D0D0D"/>
                    </a:solidFill>
                    <a:latin typeface="Calibri"/>
                    <a:ea typeface="Calibri"/>
                    <a:cs typeface="Calibri"/>
                    <a:sym typeface="Calibri"/>
                  </a:rPr>
                  <a:t>1876</a:t>
                </a:r>
                <a:endParaRPr/>
              </a:p>
            </p:txBody>
          </p:sp>
          <p:sp>
            <p:nvSpPr>
              <p:cNvPr id="224" name="Google Shape;224;p7"/>
              <p:cNvSpPr/>
              <p:nvPr/>
            </p:nvSpPr>
            <p:spPr>
              <a:xfrm>
                <a:off x="8070417" y="1776873"/>
                <a:ext cx="984250" cy="984250"/>
              </a:xfrm>
              <a:prstGeom prst="star7">
                <a:avLst>
                  <a:gd fmla="val 34601" name="adj"/>
                  <a:gd fmla="val 102572" name="hf"/>
                  <a:gd fmla="val 105210" name="vf"/>
                </a:avLst>
              </a:prstGeom>
              <a:solidFill>
                <a:srgbClr val="FFC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latin typeface="Calibri"/>
                    <a:ea typeface="Calibri"/>
                    <a:cs typeface="Calibri"/>
                    <a:sym typeface="Calibri"/>
                  </a:rPr>
                  <a:t>4ª</a:t>
                </a:r>
                <a:endParaRPr/>
              </a:p>
            </p:txBody>
          </p:sp>
          <p:grpSp>
            <p:nvGrpSpPr>
              <p:cNvPr id="225" name="Google Shape;225;p7"/>
              <p:cNvGrpSpPr/>
              <p:nvPr/>
            </p:nvGrpSpPr>
            <p:grpSpPr>
              <a:xfrm>
                <a:off x="436563" y="1908360"/>
                <a:ext cx="7539037" cy="598488"/>
                <a:chOff x="1055688" y="4433603"/>
                <a:chExt cx="7539037" cy="598488"/>
              </a:xfrm>
            </p:grpSpPr>
            <p:sp>
              <p:nvSpPr>
                <p:cNvPr id="226" name="Google Shape;226;p7"/>
                <p:cNvSpPr/>
                <p:nvPr/>
              </p:nvSpPr>
              <p:spPr>
                <a:xfrm>
                  <a:off x="1276350" y="4689191"/>
                  <a:ext cx="2339975" cy="342900"/>
                </a:xfrm>
                <a:prstGeom prst="rect">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7"/>
                <p:cNvSpPr txBox="1"/>
                <p:nvPr/>
              </p:nvSpPr>
              <p:spPr>
                <a:xfrm>
                  <a:off x="1055688" y="4433603"/>
                  <a:ext cx="46038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1700</a:t>
                  </a:r>
                  <a:endParaRPr/>
                </a:p>
              </p:txBody>
            </p:sp>
            <p:sp>
              <p:nvSpPr>
                <p:cNvPr id="228" name="Google Shape;228;p7"/>
                <p:cNvSpPr/>
                <p:nvPr/>
              </p:nvSpPr>
              <p:spPr>
                <a:xfrm>
                  <a:off x="3640138" y="4689191"/>
                  <a:ext cx="2339975" cy="342900"/>
                </a:xfrm>
                <a:prstGeom prst="rect">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7"/>
                <p:cNvSpPr/>
                <p:nvPr/>
              </p:nvSpPr>
              <p:spPr>
                <a:xfrm>
                  <a:off x="6002338" y="4689191"/>
                  <a:ext cx="2339975" cy="342900"/>
                </a:xfrm>
                <a:prstGeom prst="rect">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7"/>
                <p:cNvSpPr txBox="1"/>
                <p:nvPr/>
              </p:nvSpPr>
              <p:spPr>
                <a:xfrm>
                  <a:off x="3392488" y="4433603"/>
                  <a:ext cx="46038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1800</a:t>
                  </a:r>
                  <a:endParaRPr/>
                </a:p>
              </p:txBody>
            </p:sp>
            <p:sp>
              <p:nvSpPr>
                <p:cNvPr id="231" name="Google Shape;231;p7"/>
                <p:cNvSpPr txBox="1"/>
                <p:nvPr/>
              </p:nvSpPr>
              <p:spPr>
                <a:xfrm>
                  <a:off x="5756275" y="4433603"/>
                  <a:ext cx="46038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1900</a:t>
                  </a:r>
                  <a:endParaRPr/>
                </a:p>
              </p:txBody>
            </p:sp>
            <p:sp>
              <p:nvSpPr>
                <p:cNvPr id="232" name="Google Shape;232;p7"/>
                <p:cNvSpPr txBox="1"/>
                <p:nvPr/>
              </p:nvSpPr>
              <p:spPr>
                <a:xfrm>
                  <a:off x="8123238" y="4433603"/>
                  <a:ext cx="46038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2000</a:t>
                  </a:r>
                  <a:endParaRPr/>
                </a:p>
              </p:txBody>
            </p:sp>
            <p:sp>
              <p:nvSpPr>
                <p:cNvPr id="233" name="Google Shape;233;p7"/>
                <p:cNvSpPr/>
                <p:nvPr/>
              </p:nvSpPr>
              <p:spPr>
                <a:xfrm>
                  <a:off x="8359775" y="4689191"/>
                  <a:ext cx="234950" cy="342900"/>
                </a:xfrm>
                <a:prstGeom prst="rect">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7"/>
                <p:cNvSpPr/>
                <p:nvPr/>
              </p:nvSpPr>
              <p:spPr>
                <a:xfrm>
                  <a:off x="2019300" y="4744753"/>
                  <a:ext cx="3203575" cy="215900"/>
                </a:xfrm>
                <a:prstGeom prst="rect">
                  <a:avLst/>
                </a:prstGeom>
                <a:solidFill>
                  <a:srgbClr val="CC99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000000"/>
                      </a:solidFill>
                      <a:latin typeface="Calibri"/>
                      <a:ea typeface="Calibri"/>
                      <a:cs typeface="Calibri"/>
                      <a:sym typeface="Calibri"/>
                    </a:rPr>
                    <a:t>1ª REVOLUCION INDUSTRIAL</a:t>
                  </a:r>
                  <a:endParaRPr/>
                </a:p>
              </p:txBody>
            </p:sp>
            <p:sp>
              <p:nvSpPr>
                <p:cNvPr id="235" name="Google Shape;235;p7"/>
                <p:cNvSpPr txBox="1"/>
                <p:nvPr/>
              </p:nvSpPr>
              <p:spPr>
                <a:xfrm>
                  <a:off x="1841500" y="4462178"/>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00000"/>
                      </a:solidFill>
                      <a:latin typeface="Calibri"/>
                      <a:ea typeface="Calibri"/>
                      <a:cs typeface="Calibri"/>
                      <a:sym typeface="Calibri"/>
                    </a:rPr>
                    <a:t>1732</a:t>
                  </a:r>
                  <a:endParaRPr/>
                </a:p>
              </p:txBody>
            </p:sp>
            <p:sp>
              <p:nvSpPr>
                <p:cNvPr id="236" name="Google Shape;236;p7"/>
                <p:cNvSpPr txBox="1"/>
                <p:nvPr/>
              </p:nvSpPr>
              <p:spPr>
                <a:xfrm>
                  <a:off x="5029200" y="4462178"/>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00000"/>
                      </a:solidFill>
                      <a:latin typeface="Calibri"/>
                      <a:ea typeface="Calibri"/>
                      <a:cs typeface="Calibri"/>
                      <a:sym typeface="Calibri"/>
                    </a:rPr>
                    <a:t>1869</a:t>
                  </a:r>
                  <a:endParaRPr/>
                </a:p>
              </p:txBody>
            </p:sp>
            <p:sp>
              <p:nvSpPr>
                <p:cNvPr id="237" name="Google Shape;237;p7"/>
                <p:cNvSpPr/>
                <p:nvPr/>
              </p:nvSpPr>
              <p:spPr>
                <a:xfrm>
                  <a:off x="5222875" y="4744753"/>
                  <a:ext cx="1052513" cy="215900"/>
                </a:xfrm>
                <a:prstGeom prst="rect">
                  <a:avLst/>
                </a:prstGeom>
                <a:solidFill>
                  <a:srgbClr val="D9959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000000"/>
                      </a:solidFill>
                      <a:latin typeface="Calibri"/>
                      <a:ea typeface="Calibri"/>
                      <a:cs typeface="Calibri"/>
                      <a:sym typeface="Calibri"/>
                    </a:rPr>
                    <a:t>2ª REV. INDUST.</a:t>
                  </a:r>
                  <a:endParaRPr/>
                </a:p>
              </p:txBody>
            </p:sp>
            <p:sp>
              <p:nvSpPr>
                <p:cNvPr id="238" name="Google Shape;238;p7"/>
                <p:cNvSpPr txBox="1"/>
                <p:nvPr/>
              </p:nvSpPr>
              <p:spPr>
                <a:xfrm>
                  <a:off x="6080125" y="4462178"/>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00000"/>
                      </a:solidFill>
                      <a:latin typeface="Calibri"/>
                      <a:ea typeface="Calibri"/>
                      <a:cs typeface="Calibri"/>
                      <a:sym typeface="Calibri"/>
                    </a:rPr>
                    <a:t>1914</a:t>
                  </a:r>
                  <a:endParaRPr/>
                </a:p>
              </p:txBody>
            </p:sp>
            <p:sp>
              <p:nvSpPr>
                <p:cNvPr id="239" name="Google Shape;239;p7"/>
                <p:cNvSpPr/>
                <p:nvPr/>
              </p:nvSpPr>
              <p:spPr>
                <a:xfrm>
                  <a:off x="6283325" y="4744753"/>
                  <a:ext cx="93663" cy="2159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240" name="Google Shape;240;p7"/>
                <p:cNvSpPr/>
                <p:nvPr/>
              </p:nvSpPr>
              <p:spPr>
                <a:xfrm>
                  <a:off x="6916738" y="4749516"/>
                  <a:ext cx="139700" cy="2159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241" name="Google Shape;241;p7"/>
                <p:cNvSpPr txBox="1"/>
                <p:nvPr/>
              </p:nvSpPr>
              <p:spPr>
                <a:xfrm>
                  <a:off x="6859588" y="4457416"/>
                  <a:ext cx="41549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900">
                      <a:solidFill>
                        <a:srgbClr val="000000"/>
                      </a:solidFill>
                      <a:latin typeface="Calibri"/>
                      <a:ea typeface="Calibri"/>
                      <a:cs typeface="Calibri"/>
                      <a:sym typeface="Calibri"/>
                    </a:rPr>
                    <a:t>1945</a:t>
                  </a:r>
                  <a:endParaRPr/>
                </a:p>
              </p:txBody>
            </p:sp>
            <p:sp>
              <p:nvSpPr>
                <p:cNvPr id="242" name="Google Shape;242;p7"/>
                <p:cNvSpPr/>
                <p:nvPr/>
              </p:nvSpPr>
              <p:spPr>
                <a:xfrm>
                  <a:off x="7075488" y="4749516"/>
                  <a:ext cx="1511300" cy="215900"/>
                </a:xfrm>
                <a:prstGeom prst="rect">
                  <a:avLst/>
                </a:prstGeom>
                <a:solidFill>
                  <a:srgbClr val="00B0F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000000"/>
                      </a:solidFill>
                      <a:latin typeface="Calibri"/>
                      <a:ea typeface="Calibri"/>
                      <a:cs typeface="Calibri"/>
                      <a:sym typeface="Calibri"/>
                    </a:rPr>
                    <a:t>3ª REV. INDUSTRIAL</a:t>
                  </a:r>
                  <a:endParaRPr/>
                </a:p>
              </p:txBody>
            </p:sp>
          </p:grpSp>
          <p:sp>
            <p:nvSpPr>
              <p:cNvPr id="243" name="Google Shape;243;p7"/>
              <p:cNvSpPr/>
              <p:nvPr/>
            </p:nvSpPr>
            <p:spPr>
              <a:xfrm>
                <a:off x="4564536" y="1635571"/>
                <a:ext cx="179292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D0D0D"/>
                    </a:solidFill>
                    <a:latin typeface="Calibri"/>
                    <a:ea typeface="Calibri"/>
                    <a:cs typeface="Calibri"/>
                    <a:sym typeface="Calibri"/>
                  </a:rPr>
                  <a:t>Produccion en cadena</a:t>
                </a:r>
                <a:endParaRPr sz="1400">
                  <a:solidFill>
                    <a:srgbClr val="0D0D0D"/>
                  </a:solidFill>
                  <a:latin typeface="Calibri"/>
                  <a:ea typeface="Calibri"/>
                  <a:cs typeface="Calibri"/>
                  <a:sym typeface="Calibri"/>
                </a:endParaRPr>
              </a:p>
            </p:txBody>
          </p:sp>
          <p:pic>
            <p:nvPicPr>
              <p:cNvPr descr="Icono, Jugar, Video, Película, Youtube, Arroyo, Nube" id="244" name="Google Shape;244;p7">
                <a:hlinkClick r:id="rId8"/>
              </p:cNvPr>
              <p:cNvPicPr preferRelativeResize="0"/>
              <p:nvPr/>
            </p:nvPicPr>
            <p:blipFill rotWithShape="1">
              <a:blip r:embed="rId9">
                <a:alphaModFix/>
              </a:blip>
              <a:srcRect b="0" l="0" r="0" t="0"/>
              <a:stretch/>
            </p:blipFill>
            <p:spPr>
              <a:xfrm>
                <a:off x="169049" y="6195826"/>
                <a:ext cx="353752" cy="383231"/>
              </a:xfrm>
              <a:prstGeom prst="rect">
                <a:avLst/>
              </a:prstGeom>
              <a:noFill/>
              <a:ln>
                <a:noFill/>
              </a:ln>
            </p:spPr>
          </p:pic>
          <p:sp>
            <p:nvSpPr>
              <p:cNvPr id="245" name="Google Shape;245;p7"/>
              <p:cNvSpPr/>
              <p:nvPr/>
            </p:nvSpPr>
            <p:spPr>
              <a:xfrm>
                <a:off x="523975" y="6250287"/>
                <a:ext cx="5442226" cy="253916"/>
              </a:xfrm>
              <a:prstGeom prst="rect">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s-ES" sz="1050">
                    <a:solidFill>
                      <a:schemeClr val="dk1"/>
                    </a:solidFill>
                    <a:latin typeface="Arial"/>
                    <a:ea typeface="Arial"/>
                    <a:cs typeface="Arial"/>
                    <a:sym typeface="Arial"/>
                  </a:rPr>
                  <a:t>Automatismos 3 INDUSTRIALES(https://www.youtube.com/watch?v=a04VGyGnbUY)</a:t>
                </a:r>
                <a:endParaRPr sz="1050">
                  <a:solidFill>
                    <a:schemeClr val="dk1"/>
                  </a:solidFill>
                  <a:latin typeface="Arial"/>
                  <a:ea typeface="Arial"/>
                  <a:cs typeface="Arial"/>
                  <a:sym typeface="Arial"/>
                </a:endParaRPr>
              </a:p>
            </p:txBody>
          </p:sp>
        </p:grpSp>
      </p:grpSp>
      <p:sp>
        <p:nvSpPr>
          <p:cNvPr id="246" name="Google Shape;246;p7"/>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8"/>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HISTORIA DE LA AUTOMATIZACIÓN </a:t>
            </a:r>
            <a:endParaRPr/>
          </a:p>
        </p:txBody>
      </p:sp>
      <p:sp>
        <p:nvSpPr>
          <p:cNvPr id="253" name="Google Shape;253;p8"/>
          <p:cNvSpPr txBox="1"/>
          <p:nvPr>
            <p:ph idx="12" type="sldNum"/>
          </p:nvPr>
        </p:nvSpPr>
        <p:spPr>
          <a:xfrm>
            <a:off x="8171520" y="656646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rev industriales.png" id="254" name="Google Shape;254;p8"/>
          <p:cNvPicPr preferRelativeResize="0"/>
          <p:nvPr>
            <p:ph idx="1" type="body"/>
          </p:nvPr>
        </p:nvPicPr>
        <p:blipFill rotWithShape="1">
          <a:blip r:embed="rId3">
            <a:alphaModFix/>
          </a:blip>
          <a:srcRect b="0" l="0" r="0" t="0"/>
          <a:stretch/>
        </p:blipFill>
        <p:spPr>
          <a:xfrm>
            <a:off x="2303505" y="1433885"/>
            <a:ext cx="6588495" cy="4859338"/>
          </a:xfrm>
          <a:prstGeom prst="rect">
            <a:avLst/>
          </a:prstGeom>
          <a:noFill/>
          <a:ln>
            <a:noFill/>
          </a:ln>
        </p:spPr>
      </p:pic>
      <p:sp>
        <p:nvSpPr>
          <p:cNvPr id="255" name="Google Shape;255;p8"/>
          <p:cNvSpPr/>
          <p:nvPr/>
        </p:nvSpPr>
        <p:spPr>
          <a:xfrm>
            <a:off x="2659008" y="5000370"/>
            <a:ext cx="6249686" cy="843816"/>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 name="Google Shape;256;p8"/>
          <p:cNvSpPr/>
          <p:nvPr/>
        </p:nvSpPr>
        <p:spPr>
          <a:xfrm>
            <a:off x="252000" y="1303833"/>
            <a:ext cx="5328112"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INDUSRTIA 1.0: Primera</a:t>
            </a:r>
            <a:r>
              <a:rPr lang="es-ES" sz="1800">
                <a:solidFill>
                  <a:schemeClr val="dk1"/>
                </a:solidFill>
                <a:latin typeface="Calibri"/>
                <a:ea typeface="Calibri"/>
                <a:cs typeface="Calibri"/>
                <a:sym typeface="Calibri"/>
              </a:rPr>
              <a:t> </a:t>
            </a:r>
            <a:r>
              <a:rPr b="1" lang="es-ES" sz="1800">
                <a:solidFill>
                  <a:schemeClr val="dk1"/>
                </a:solidFill>
                <a:latin typeface="Calibri"/>
                <a:ea typeface="Calibri"/>
                <a:cs typeface="Calibri"/>
                <a:sym typeface="Calibri"/>
              </a:rPr>
              <a:t>Revolución Industrial (1760 - 1830)</a:t>
            </a:r>
            <a:endParaRPr b="1" sz="18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Movimiento surgido en Inglaterra.</a:t>
            </a:r>
            <a:endParaRPr/>
          </a:p>
          <a:p>
            <a:pPr indent="-285750" lvl="0" marL="285750" marR="0" rtl="0" algn="just">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Paso de una economía rural basada en la agricultura a una </a:t>
            </a:r>
            <a:r>
              <a:rPr b="1" lang="es-ES" sz="1800">
                <a:solidFill>
                  <a:schemeClr val="dk1"/>
                </a:solidFill>
                <a:latin typeface="Calibri"/>
                <a:ea typeface="Calibri"/>
                <a:cs typeface="Calibri"/>
                <a:sym typeface="Calibri"/>
              </a:rPr>
              <a:t>economía</a:t>
            </a:r>
            <a:r>
              <a:rPr lang="es-ES" sz="1800">
                <a:solidFill>
                  <a:schemeClr val="dk1"/>
                </a:solidFill>
                <a:latin typeface="Calibri"/>
                <a:ea typeface="Calibri"/>
                <a:cs typeface="Calibri"/>
                <a:sym typeface="Calibri"/>
              </a:rPr>
              <a:t> urbana </a:t>
            </a:r>
            <a:r>
              <a:rPr b="1" lang="es-ES" sz="1800">
                <a:solidFill>
                  <a:schemeClr val="dk1"/>
                </a:solidFill>
                <a:latin typeface="Calibri"/>
                <a:ea typeface="Calibri"/>
                <a:cs typeface="Calibri"/>
                <a:sym typeface="Calibri"/>
              </a:rPr>
              <a:t>basada en la industria</a:t>
            </a: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Empezaron a usar materias inorgánicas como el </a:t>
            </a:r>
            <a:r>
              <a:rPr b="1" lang="es-ES" sz="1800">
                <a:solidFill>
                  <a:schemeClr val="dk1"/>
                </a:solidFill>
                <a:latin typeface="Calibri"/>
                <a:ea typeface="Calibri"/>
                <a:cs typeface="Calibri"/>
                <a:sym typeface="Calibri"/>
              </a:rPr>
              <a:t>carbón</a:t>
            </a:r>
            <a:r>
              <a:rPr lang="es-ES" sz="1800">
                <a:solidFill>
                  <a:schemeClr val="dk1"/>
                </a:solidFill>
                <a:latin typeface="Calibri"/>
                <a:ea typeface="Calibri"/>
                <a:cs typeface="Calibri"/>
                <a:sym typeface="Calibri"/>
              </a:rPr>
              <a:t> como fuentes de energía.</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Empezó a usar </a:t>
            </a:r>
            <a:r>
              <a:rPr b="1" lang="es-ES" sz="1800">
                <a:solidFill>
                  <a:schemeClr val="dk1"/>
                </a:solidFill>
                <a:latin typeface="Calibri"/>
                <a:ea typeface="Calibri"/>
                <a:cs typeface="Calibri"/>
                <a:sym typeface="Calibri"/>
              </a:rPr>
              <a:t>maquinaria</a:t>
            </a:r>
            <a:r>
              <a:rPr lang="es-ES" sz="1800">
                <a:solidFill>
                  <a:schemeClr val="dk1"/>
                </a:solidFill>
                <a:latin typeface="Calibri"/>
                <a:ea typeface="Calibri"/>
                <a:cs typeface="Calibri"/>
                <a:sym typeface="Calibri"/>
              </a:rPr>
              <a:t> especializada en los procesos de producción.</a:t>
            </a:r>
            <a:endParaRPr sz="1800">
              <a:solidFill>
                <a:schemeClr val="dk1"/>
              </a:solidFill>
              <a:latin typeface="Arial"/>
              <a:ea typeface="Arial"/>
              <a:cs typeface="Arial"/>
              <a:sym typeface="Arial"/>
            </a:endParaRPr>
          </a:p>
        </p:txBody>
      </p:sp>
      <p:sp>
        <p:nvSpPr>
          <p:cNvPr id="257" name="Google Shape;257;p8"/>
          <p:cNvSpPr/>
          <p:nvPr/>
        </p:nvSpPr>
        <p:spPr>
          <a:xfrm>
            <a:off x="0" y="4934243"/>
            <a:ext cx="2502024" cy="1077218"/>
          </a:xfrm>
          <a:prstGeom prst="rect">
            <a:avLst/>
          </a:prstGeom>
          <a:noFill/>
          <a:ln>
            <a:noFill/>
          </a:ln>
        </p:spPr>
        <p:txBody>
          <a:bodyPr anchorCtr="0" anchor="t" bIns="45700" lIns="91425" spcFirstLastPara="1" rIns="91425" wrap="square" tIns="45700">
            <a:spAutoFit/>
          </a:bodyPr>
          <a:lstStyle/>
          <a:p>
            <a:pPr indent="-285750" lvl="0" marL="285750" marR="0" rtl="0" algn="ctr">
              <a:spcBef>
                <a:spcPts val="0"/>
              </a:spcBef>
              <a:spcAft>
                <a:spcPts val="0"/>
              </a:spcAft>
              <a:buClr>
                <a:srgbClr val="000000"/>
              </a:buClr>
              <a:buSzPts val="1600"/>
              <a:buFont typeface="Noto Sans Symbols"/>
              <a:buChar char="✔"/>
            </a:pPr>
            <a:r>
              <a:rPr lang="es-ES" sz="1600">
                <a:solidFill>
                  <a:srgbClr val="000000"/>
                </a:solidFill>
                <a:latin typeface="Calibri"/>
                <a:ea typeface="Calibri"/>
                <a:cs typeface="Calibri"/>
                <a:sym typeface="Calibri"/>
              </a:rPr>
              <a:t>Aumento de la producción. </a:t>
            </a:r>
            <a:endParaRPr sz="1600">
              <a:solidFill>
                <a:srgbClr val="000000"/>
              </a:solidFill>
              <a:latin typeface="Calibri"/>
              <a:ea typeface="Calibri"/>
              <a:cs typeface="Calibri"/>
              <a:sym typeface="Calibri"/>
            </a:endParaRPr>
          </a:p>
          <a:p>
            <a:pPr indent="-285750" lvl="0" marL="285750" marR="0" rtl="0" algn="ctr">
              <a:spcBef>
                <a:spcPts val="0"/>
              </a:spcBef>
              <a:spcAft>
                <a:spcPts val="0"/>
              </a:spcAft>
              <a:buClr>
                <a:srgbClr val="000000"/>
              </a:buClr>
              <a:buSzPts val="1600"/>
              <a:buFont typeface="Noto Sans Symbols"/>
              <a:buChar char="✔"/>
            </a:pPr>
            <a:r>
              <a:rPr lang="es-ES" sz="1600">
                <a:solidFill>
                  <a:srgbClr val="000000"/>
                </a:solidFill>
                <a:latin typeface="Calibri"/>
                <a:ea typeface="Calibri"/>
                <a:cs typeface="Calibri"/>
                <a:sym typeface="Calibri"/>
              </a:rPr>
              <a:t>Auge de la industria siderúrgica y textil.</a:t>
            </a:r>
            <a:endParaRPr sz="1600">
              <a:solidFill>
                <a:srgbClr val="000000"/>
              </a:solidFill>
              <a:latin typeface="Calibri"/>
              <a:ea typeface="Calibri"/>
              <a:cs typeface="Calibri"/>
              <a:sym typeface="Calibri"/>
            </a:endParaRPr>
          </a:p>
        </p:txBody>
      </p:sp>
      <p:sp>
        <p:nvSpPr>
          <p:cNvPr id="258" name="Google Shape;258;p8"/>
          <p:cNvSpPr/>
          <p:nvPr/>
        </p:nvSpPr>
        <p:spPr>
          <a:xfrm>
            <a:off x="239334" y="3789162"/>
            <a:ext cx="3167872"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Arial"/>
              <a:buChar char="•"/>
            </a:pPr>
            <a:r>
              <a:rPr lang="es-ES" sz="1800">
                <a:solidFill>
                  <a:srgbClr val="000000"/>
                </a:solidFill>
                <a:latin typeface="Calibri"/>
                <a:ea typeface="Calibri"/>
                <a:cs typeface="Calibri"/>
                <a:sym typeface="Calibri"/>
              </a:rPr>
              <a:t>Avances técnicos: </a:t>
            </a:r>
            <a:r>
              <a:rPr b="1" lang="es-ES" sz="1800">
                <a:solidFill>
                  <a:srgbClr val="000000"/>
                </a:solidFill>
                <a:latin typeface="Calibri"/>
                <a:ea typeface="Calibri"/>
                <a:cs typeface="Calibri"/>
                <a:sym typeface="Calibri"/>
              </a:rPr>
              <a:t>máquina de vapor.</a:t>
            </a:r>
            <a:endParaRPr b="1" sz="1800">
              <a:solidFill>
                <a:srgbClr val="000000"/>
              </a:solidFill>
              <a:latin typeface="Calibri"/>
              <a:ea typeface="Calibri"/>
              <a:cs typeface="Calibri"/>
              <a:sym typeface="Calibri"/>
            </a:endParaRPr>
          </a:p>
        </p:txBody>
      </p:sp>
      <p:cxnSp>
        <p:nvCxnSpPr>
          <p:cNvPr id="259" name="Google Shape;259;p8"/>
          <p:cNvCxnSpPr/>
          <p:nvPr/>
        </p:nvCxnSpPr>
        <p:spPr>
          <a:xfrm>
            <a:off x="1285834" y="4444762"/>
            <a:ext cx="0" cy="470943"/>
          </a:xfrm>
          <a:prstGeom prst="straightConnector1">
            <a:avLst/>
          </a:prstGeom>
          <a:noFill/>
          <a:ln cap="flat" cmpd="sng" w="76200">
            <a:solidFill>
              <a:srgbClr val="4A7DBA"/>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9"/>
          <p:cNvPicPr preferRelativeResize="0"/>
          <p:nvPr/>
        </p:nvPicPr>
        <p:blipFill rotWithShape="1">
          <a:blip r:embed="rId3">
            <a:alphaModFix/>
          </a:blip>
          <a:srcRect b="0" l="0" r="0" t="0"/>
          <a:stretch/>
        </p:blipFill>
        <p:spPr>
          <a:xfrm>
            <a:off x="2791016" y="3929851"/>
            <a:ext cx="1251175" cy="1381770"/>
          </a:xfrm>
          <a:prstGeom prst="rect">
            <a:avLst/>
          </a:prstGeom>
          <a:solidFill>
            <a:srgbClr val="FFFFFF"/>
          </a:solidFill>
          <a:ln>
            <a:noFill/>
          </a:ln>
        </p:spPr>
      </p:pic>
      <p:sp>
        <p:nvSpPr>
          <p:cNvPr id="266" name="Google Shape;266;p9"/>
          <p:cNvSpPr txBox="1"/>
          <p:nvPr>
            <p:ph type="title"/>
          </p:nvPr>
        </p:nvSpPr>
        <p:spPr>
          <a:xfrm>
            <a:off x="252000" y="260648"/>
            <a:ext cx="8640000" cy="90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900"/>
              <a:buFont typeface="Calibri"/>
              <a:buNone/>
            </a:pPr>
            <a:r>
              <a:rPr lang="es-ES"/>
              <a:t>HISTORIA DE LA AUTOMATIZACIÓN</a:t>
            </a:r>
            <a:endParaRPr/>
          </a:p>
        </p:txBody>
      </p:sp>
      <p:sp>
        <p:nvSpPr>
          <p:cNvPr id="267" name="Google Shape;267;p9"/>
          <p:cNvSpPr txBox="1"/>
          <p:nvPr>
            <p:ph idx="12" type="sldNum"/>
          </p:nvPr>
        </p:nvSpPr>
        <p:spPr>
          <a:xfrm>
            <a:off x="8171520" y="6593241"/>
            <a:ext cx="720000" cy="25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68" name="Google Shape;268;p9"/>
          <p:cNvSpPr txBox="1"/>
          <p:nvPr>
            <p:ph idx="2" type="body"/>
          </p:nvPr>
        </p:nvSpPr>
        <p:spPr>
          <a:xfrm>
            <a:off x="252413" y="1340768"/>
            <a:ext cx="8639175" cy="396000"/>
          </a:xfrm>
          <a:prstGeom prst="rect">
            <a:avLst/>
          </a:prstGeom>
          <a:noFill/>
          <a:ln>
            <a:noFill/>
          </a:ln>
        </p:spPr>
        <p:txBody>
          <a:bodyPr anchorCtr="0" anchor="t" bIns="45700" lIns="91425" spcFirstLastPara="1" rIns="91425" wrap="square" tIns="45700">
            <a:noAutofit/>
          </a:bodyPr>
          <a:lstStyle/>
          <a:p>
            <a:pPr indent="-316531" lvl="0" marL="316531" rtl="0" algn="l">
              <a:spcBef>
                <a:spcPts val="0"/>
              </a:spcBef>
              <a:spcAft>
                <a:spcPts val="0"/>
              </a:spcAft>
              <a:buClr>
                <a:srgbClr val="FF0000"/>
              </a:buClr>
              <a:buSzPts val="2000"/>
              <a:buNone/>
            </a:pPr>
            <a:r>
              <a:rPr lang="es-ES"/>
              <a:t>MAQUINA DE VAPOR - REGULADOR DE WATT</a:t>
            </a:r>
            <a:endParaRPr/>
          </a:p>
          <a:p>
            <a:pPr indent="-316531" lvl="0" marL="316531" rtl="0" algn="l">
              <a:spcBef>
                <a:spcPts val="400"/>
              </a:spcBef>
              <a:spcAft>
                <a:spcPts val="0"/>
              </a:spcAft>
              <a:buClr>
                <a:srgbClr val="FF0000"/>
              </a:buClr>
              <a:buSzPts val="2000"/>
              <a:buNone/>
            </a:pPr>
            <a:r>
              <a:t/>
            </a:r>
            <a:endParaRPr/>
          </a:p>
        </p:txBody>
      </p:sp>
      <p:sp>
        <p:nvSpPr>
          <p:cNvPr id="269" name="Google Shape;269;p9"/>
          <p:cNvSpPr/>
          <p:nvPr/>
        </p:nvSpPr>
        <p:spPr>
          <a:xfrm>
            <a:off x="1068388" y="115888"/>
            <a:ext cx="673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1. LA AUTOMATIZACION Y EL CONTROL INDUSTRIAL</a:t>
            </a:r>
            <a:endParaRPr sz="2400">
              <a:solidFill>
                <a:schemeClr val="lt1"/>
              </a:solidFill>
              <a:latin typeface="Calibri"/>
              <a:ea typeface="Calibri"/>
              <a:cs typeface="Calibri"/>
              <a:sym typeface="Calibri"/>
            </a:endParaRPr>
          </a:p>
        </p:txBody>
      </p:sp>
      <p:sp>
        <p:nvSpPr>
          <p:cNvPr id="270" name="Google Shape;270;p9"/>
          <p:cNvSpPr/>
          <p:nvPr/>
        </p:nvSpPr>
        <p:spPr>
          <a:xfrm>
            <a:off x="252412" y="4379912"/>
            <a:ext cx="2087340"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Calibri"/>
                <a:ea typeface="Calibri"/>
                <a:cs typeface="Calibri"/>
                <a:sym typeface="Calibri"/>
              </a:rPr>
              <a:t>Tecnologías Mecánicas</a:t>
            </a:r>
            <a:endParaRPr/>
          </a:p>
          <a:p>
            <a:pPr indent="0" lvl="0" marL="0" marR="0" rtl="0" algn="l">
              <a:spcBef>
                <a:spcPts val="0"/>
              </a:spcBef>
              <a:spcAft>
                <a:spcPts val="0"/>
              </a:spcAft>
              <a:buNone/>
            </a:pPr>
            <a:r>
              <a:rPr b="0" i="0" lang="es-ES" sz="1200" u="none" cap="none" strike="noStrike">
                <a:solidFill>
                  <a:schemeClr val="dk1"/>
                </a:solidFill>
                <a:latin typeface="Calibri"/>
                <a:ea typeface="Calibri"/>
                <a:cs typeface="Calibri"/>
                <a:sym typeface="Calibri"/>
              </a:rPr>
              <a:t>Control continuo</a:t>
            </a:r>
            <a:endParaRPr b="0" i="0" sz="1800" u="none" cap="none" strike="noStrike">
              <a:solidFill>
                <a:schemeClr val="dk1"/>
              </a:solidFill>
              <a:latin typeface="Arial"/>
              <a:ea typeface="Arial"/>
              <a:cs typeface="Arial"/>
              <a:sym typeface="Arial"/>
            </a:endParaRPr>
          </a:p>
        </p:txBody>
      </p:sp>
      <p:pic>
        <p:nvPicPr>
          <p:cNvPr id="271" name="Google Shape;271;p9"/>
          <p:cNvPicPr preferRelativeResize="0"/>
          <p:nvPr/>
        </p:nvPicPr>
        <p:blipFill rotWithShape="1">
          <a:blip r:embed="rId4">
            <a:alphaModFix/>
          </a:blip>
          <a:srcRect b="0" l="0" r="0" t="0"/>
          <a:stretch/>
        </p:blipFill>
        <p:spPr>
          <a:xfrm>
            <a:off x="4355976" y="2239903"/>
            <a:ext cx="4535544" cy="2940391"/>
          </a:xfrm>
          <a:prstGeom prst="rect">
            <a:avLst/>
          </a:prstGeom>
          <a:noFill/>
          <a:ln cap="flat" cmpd="sng" w="9525">
            <a:solidFill>
              <a:srgbClr val="838D9B"/>
            </a:solidFill>
            <a:prstDash val="solid"/>
            <a:miter lim="800000"/>
            <a:headEnd len="sm" w="sm" type="none"/>
            <a:tailEnd len="sm" w="sm" type="none"/>
          </a:ln>
        </p:spPr>
      </p:pic>
      <p:pic>
        <p:nvPicPr>
          <p:cNvPr descr="Icono, Jugar, Video, Película, Youtube, Arroyo, Nube" id="272" name="Google Shape;272;p9">
            <a:hlinkClick r:id="rId5"/>
          </p:cNvPr>
          <p:cNvPicPr preferRelativeResize="0"/>
          <p:nvPr/>
        </p:nvPicPr>
        <p:blipFill rotWithShape="1">
          <a:blip r:embed="rId6">
            <a:alphaModFix/>
          </a:blip>
          <a:srcRect b="0" l="0" r="0" t="0"/>
          <a:stretch/>
        </p:blipFill>
        <p:spPr>
          <a:xfrm>
            <a:off x="191374" y="5919320"/>
            <a:ext cx="360000" cy="390000"/>
          </a:xfrm>
          <a:prstGeom prst="rect">
            <a:avLst/>
          </a:prstGeom>
          <a:noFill/>
          <a:ln>
            <a:noFill/>
          </a:ln>
        </p:spPr>
      </p:pic>
      <p:sp>
        <p:nvSpPr>
          <p:cNvPr id="273" name="Google Shape;273;p9"/>
          <p:cNvSpPr/>
          <p:nvPr/>
        </p:nvSpPr>
        <p:spPr>
          <a:xfrm>
            <a:off x="546301" y="5973781"/>
            <a:ext cx="5033811" cy="253916"/>
          </a:xfrm>
          <a:prstGeom prst="rect">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s-ES" sz="1050">
                <a:solidFill>
                  <a:schemeClr val="dk1"/>
                </a:solidFill>
                <a:latin typeface="Arial"/>
                <a:ea typeface="Arial"/>
                <a:cs typeface="Arial"/>
                <a:sym typeface="Arial"/>
              </a:rPr>
              <a:t>Regulador centrífugo de Watt (https://www.youtube.com/watch?v=zrRlRhdjMNY)</a:t>
            </a:r>
            <a:endParaRPr/>
          </a:p>
        </p:txBody>
      </p:sp>
      <p:pic>
        <p:nvPicPr>
          <p:cNvPr descr="Icono, Jugar, Video, Película, Youtube, Arroyo, Nube" id="274" name="Google Shape;274;p9">
            <a:hlinkClick r:id="rId7"/>
          </p:cNvPr>
          <p:cNvPicPr preferRelativeResize="0"/>
          <p:nvPr/>
        </p:nvPicPr>
        <p:blipFill rotWithShape="1">
          <a:blip r:embed="rId6">
            <a:alphaModFix/>
          </a:blip>
          <a:srcRect b="0" l="0" r="0" t="0"/>
          <a:stretch/>
        </p:blipFill>
        <p:spPr>
          <a:xfrm>
            <a:off x="191374" y="5510463"/>
            <a:ext cx="360000" cy="390000"/>
          </a:xfrm>
          <a:prstGeom prst="rect">
            <a:avLst/>
          </a:prstGeom>
          <a:noFill/>
          <a:ln>
            <a:noFill/>
          </a:ln>
        </p:spPr>
      </p:pic>
      <p:sp>
        <p:nvSpPr>
          <p:cNvPr id="275" name="Google Shape;275;p9"/>
          <p:cNvSpPr/>
          <p:nvPr/>
        </p:nvSpPr>
        <p:spPr>
          <a:xfrm>
            <a:off x="546301" y="5564924"/>
            <a:ext cx="5033811" cy="253916"/>
          </a:xfrm>
          <a:prstGeom prst="rect">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s-ES" sz="1050">
                <a:solidFill>
                  <a:schemeClr val="dk1"/>
                </a:solidFill>
                <a:latin typeface="Arial"/>
                <a:ea typeface="Arial"/>
                <a:cs typeface="Arial"/>
                <a:sym typeface="Arial"/>
              </a:rPr>
              <a:t>La máquina de vapor (https://www.youtube.com/watch?v=koi1IjGnyyI)</a:t>
            </a:r>
            <a:endParaRPr/>
          </a:p>
        </p:txBody>
      </p:sp>
      <p:pic>
        <p:nvPicPr>
          <p:cNvPr id="276" name="Google Shape;276;p9"/>
          <p:cNvPicPr preferRelativeResize="0"/>
          <p:nvPr/>
        </p:nvPicPr>
        <p:blipFill rotWithShape="1">
          <a:blip r:embed="rId8">
            <a:alphaModFix/>
          </a:blip>
          <a:srcRect b="0" l="0" r="0" t="0"/>
          <a:stretch/>
        </p:blipFill>
        <p:spPr>
          <a:xfrm>
            <a:off x="322624" y="1812359"/>
            <a:ext cx="3652712" cy="2108064"/>
          </a:xfrm>
          <a:prstGeom prst="rect">
            <a:avLst/>
          </a:prstGeom>
          <a:noFill/>
          <a:ln cap="flat" cmpd="sng" w="12700">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1_HTTP_S01_B1">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2011-08-17T10:02:55Z</dcterms:created>
  <dc:creator>Joseba Sainz de Murieta Mangado</dc:creator>
</cp:coreProperties>
</file>